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984" r:id="rId2"/>
    <p:sldId id="974" r:id="rId3"/>
    <p:sldId id="979" r:id="rId4"/>
    <p:sldId id="315" r:id="rId5"/>
    <p:sldId id="316" r:id="rId6"/>
    <p:sldId id="298" r:id="rId7"/>
    <p:sldId id="325" r:id="rId8"/>
    <p:sldId id="326" r:id="rId9"/>
    <p:sldId id="317" r:id="rId10"/>
    <p:sldId id="319" r:id="rId11"/>
    <p:sldId id="320" r:id="rId12"/>
    <p:sldId id="976" r:id="rId13"/>
    <p:sldId id="977" r:id="rId14"/>
    <p:sldId id="1007" r:id="rId15"/>
    <p:sldId id="1008" r:id="rId16"/>
    <p:sldId id="1005" r:id="rId17"/>
    <p:sldId id="1006" r:id="rId18"/>
    <p:sldId id="978" r:id="rId19"/>
    <p:sldId id="981" r:id="rId20"/>
    <p:sldId id="980" r:id="rId21"/>
    <p:sldId id="982" r:id="rId22"/>
    <p:sldId id="975" r:id="rId23"/>
    <p:sldId id="98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226"/>
    <a:srgbClr val="FD7903"/>
    <a:srgbClr val="F2870B"/>
    <a:srgbClr val="FFAA01"/>
    <a:srgbClr val="E70000"/>
    <a:srgbClr val="FFFFBE"/>
    <a:srgbClr val="DDE8FF"/>
    <a:srgbClr val="BDD2FF"/>
    <a:srgbClr val="FF73DE"/>
    <a:srgbClr val="F6C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113" d="100"/>
          <a:sy n="113" d="100"/>
        </p:scale>
        <p:origin x="336" y="10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392060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406626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750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1305992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40381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1108911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112174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251277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315672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84AE3E-90BE-4C11-937E-B8B3CEA1B14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286321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84AE3E-90BE-4C11-937E-B8B3CEA1B14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2495453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84AE3E-90BE-4C11-937E-B8B3CEA1B14B}"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229930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84AE3E-90BE-4C11-937E-B8B3CEA1B14B}"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410817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4AE3E-90BE-4C11-937E-B8B3CEA1B14B}"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388972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84AE3E-90BE-4C11-937E-B8B3CEA1B14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70821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84AE3E-90BE-4C11-937E-B8B3CEA1B14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B46B2-15E8-4619-9E88-88C7BA12C50C}" type="slidenum">
              <a:rPr lang="en-US" smtClean="0"/>
              <a:t>‹#›</a:t>
            </a:fld>
            <a:endParaRPr lang="en-US"/>
          </a:p>
        </p:txBody>
      </p:sp>
    </p:spTree>
    <p:extLst>
      <p:ext uri="{BB962C8B-B14F-4D97-AF65-F5344CB8AC3E}">
        <p14:creationId xmlns:p14="http://schemas.microsoft.com/office/powerpoint/2010/main" val="357813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84AE3E-90BE-4C11-937E-B8B3CEA1B14B}" type="datetimeFigureOut">
              <a:rPr lang="en-US" smtClean="0"/>
              <a:t>11/12/2024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C7B46B2-15E8-4619-9E88-88C7BA12C50C}" type="slidenum">
              <a:rPr lang="en-US" smtClean="0"/>
              <a:t>‹#›</a:t>
            </a:fld>
            <a:endParaRPr lang="en-US"/>
          </a:p>
        </p:txBody>
      </p:sp>
    </p:spTree>
    <p:extLst>
      <p:ext uri="{BB962C8B-B14F-4D97-AF65-F5344CB8AC3E}">
        <p14:creationId xmlns:p14="http://schemas.microsoft.com/office/powerpoint/2010/main" val="4135144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5948-6408-481F-A30E-5187424867B1}"/>
              </a:ext>
            </a:extLst>
          </p:cNvPr>
          <p:cNvSpPr>
            <a:spLocks noGrp="1"/>
          </p:cNvSpPr>
          <p:nvPr>
            <p:ph type="title"/>
          </p:nvPr>
        </p:nvSpPr>
        <p:spPr/>
        <p:txBody>
          <a:bodyPr>
            <a:normAutofit/>
          </a:bodyPr>
          <a:lstStyle/>
          <a:p>
            <a:r>
              <a:rPr lang="en-US" sz="9600" dirty="0"/>
              <a:t>Petition #4644</a:t>
            </a:r>
          </a:p>
        </p:txBody>
      </p:sp>
      <p:sp>
        <p:nvSpPr>
          <p:cNvPr id="3" name="Text Placeholder 2">
            <a:extLst>
              <a:ext uri="{FF2B5EF4-FFF2-40B4-BE49-F238E27FC236}">
                <a16:creationId xmlns:a16="http://schemas.microsoft.com/office/drawing/2014/main" id="{BE637394-A554-40C7-A344-B0568AA64034}"/>
              </a:ext>
            </a:extLst>
          </p:cNvPr>
          <p:cNvSpPr>
            <a:spLocks noGrp="1"/>
          </p:cNvSpPr>
          <p:nvPr>
            <p:ph type="body" idx="1"/>
          </p:nvPr>
        </p:nvSpPr>
        <p:spPr/>
        <p:txBody>
          <a:bodyPr/>
          <a:lstStyle/>
          <a:p>
            <a:r>
              <a:rPr lang="en-US" dirty="0"/>
              <a:t>Zoning Board of Appeals Meeting – November 12, 2024</a:t>
            </a:r>
          </a:p>
        </p:txBody>
      </p:sp>
    </p:spTree>
    <p:extLst>
      <p:ext uri="{BB962C8B-B14F-4D97-AF65-F5344CB8AC3E}">
        <p14:creationId xmlns:p14="http://schemas.microsoft.com/office/powerpoint/2010/main" val="31586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95466-CF1B-4BCF-B28C-6FC050236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290795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B1B1D-674C-4C73-AB2C-0255B3DA3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370946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9826A-DC92-48CD-9BB6-1B1311A513BB}"/>
              </a:ext>
            </a:extLst>
          </p:cNvPr>
          <p:cNvPicPr>
            <a:picLocks noChangeAspect="1"/>
          </p:cNvPicPr>
          <p:nvPr/>
        </p:nvPicPr>
        <p:blipFill>
          <a:blip r:embed="rId2"/>
          <a:stretch>
            <a:fillRect/>
          </a:stretch>
        </p:blipFill>
        <p:spPr>
          <a:xfrm>
            <a:off x="623172" y="0"/>
            <a:ext cx="10945656" cy="6858000"/>
          </a:xfrm>
          <a:prstGeom prst="rect">
            <a:avLst/>
          </a:prstGeom>
        </p:spPr>
      </p:pic>
      <p:sp>
        <p:nvSpPr>
          <p:cNvPr id="4" name="TextBox 3">
            <a:extLst>
              <a:ext uri="{FF2B5EF4-FFF2-40B4-BE49-F238E27FC236}">
                <a16:creationId xmlns:a16="http://schemas.microsoft.com/office/drawing/2014/main" id="{EF8FEE80-06B5-46FF-B6DB-F4B78ADF01E7}"/>
              </a:ext>
            </a:extLst>
          </p:cNvPr>
          <p:cNvSpPr txBox="1"/>
          <p:nvPr/>
        </p:nvSpPr>
        <p:spPr>
          <a:xfrm>
            <a:off x="0" y="0"/>
            <a:ext cx="2015067" cy="523220"/>
          </a:xfrm>
          <a:prstGeom prst="rect">
            <a:avLst/>
          </a:prstGeom>
          <a:solidFill>
            <a:schemeClr val="tx1"/>
          </a:solidFill>
        </p:spPr>
        <p:txBody>
          <a:bodyPr wrap="square" rtlCol="0">
            <a:spAutoFit/>
          </a:bodyPr>
          <a:lstStyle/>
          <a:p>
            <a:pPr algn="ctr"/>
            <a:r>
              <a:rPr lang="en-US" sz="2800" b="1" dirty="0">
                <a:solidFill>
                  <a:schemeClr val="bg1"/>
                </a:solidFill>
              </a:rPr>
              <a:t>Site Plan</a:t>
            </a:r>
          </a:p>
        </p:txBody>
      </p:sp>
    </p:spTree>
    <p:extLst>
      <p:ext uri="{BB962C8B-B14F-4D97-AF65-F5344CB8AC3E}">
        <p14:creationId xmlns:p14="http://schemas.microsoft.com/office/powerpoint/2010/main" val="108345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22420-02CD-4AD0-B80A-05CCF486D5F1}"/>
              </a:ext>
            </a:extLst>
          </p:cNvPr>
          <p:cNvPicPr>
            <a:picLocks noChangeAspect="1"/>
          </p:cNvPicPr>
          <p:nvPr/>
        </p:nvPicPr>
        <p:blipFill rotWithShape="1">
          <a:blip r:embed="rId2"/>
          <a:srcRect l="20142" t="9383" r="26253" b="37407"/>
          <a:stretch/>
        </p:blipFill>
        <p:spPr>
          <a:xfrm>
            <a:off x="508000" y="0"/>
            <a:ext cx="11040534" cy="6866480"/>
          </a:xfrm>
          <a:prstGeom prst="rect">
            <a:avLst/>
          </a:prstGeom>
        </p:spPr>
      </p:pic>
      <p:sp>
        <p:nvSpPr>
          <p:cNvPr id="4" name="TextBox 3">
            <a:extLst>
              <a:ext uri="{FF2B5EF4-FFF2-40B4-BE49-F238E27FC236}">
                <a16:creationId xmlns:a16="http://schemas.microsoft.com/office/drawing/2014/main" id="{6EADA077-98EB-4D47-BEAD-E303EAD13C38}"/>
              </a:ext>
            </a:extLst>
          </p:cNvPr>
          <p:cNvSpPr txBox="1"/>
          <p:nvPr/>
        </p:nvSpPr>
        <p:spPr>
          <a:xfrm>
            <a:off x="0" y="0"/>
            <a:ext cx="2015067" cy="523220"/>
          </a:xfrm>
          <a:prstGeom prst="rect">
            <a:avLst/>
          </a:prstGeom>
          <a:solidFill>
            <a:schemeClr val="tx1"/>
          </a:solidFill>
        </p:spPr>
        <p:txBody>
          <a:bodyPr wrap="square" rtlCol="0">
            <a:spAutoFit/>
          </a:bodyPr>
          <a:lstStyle/>
          <a:p>
            <a:pPr algn="ctr"/>
            <a:r>
              <a:rPr lang="en-US" sz="2800" b="1" dirty="0">
                <a:solidFill>
                  <a:schemeClr val="bg1"/>
                </a:solidFill>
              </a:rPr>
              <a:t>Site Plan</a:t>
            </a:r>
          </a:p>
        </p:txBody>
      </p:sp>
    </p:spTree>
    <p:extLst>
      <p:ext uri="{BB962C8B-B14F-4D97-AF65-F5344CB8AC3E}">
        <p14:creationId xmlns:p14="http://schemas.microsoft.com/office/powerpoint/2010/main" val="479794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63C6-C4DA-4D54-805E-37876EA1CA7A}"/>
              </a:ext>
            </a:extLst>
          </p:cNvPr>
          <p:cNvSpPr>
            <a:spLocks noGrp="1"/>
          </p:cNvSpPr>
          <p:nvPr>
            <p:ph type="title"/>
          </p:nvPr>
        </p:nvSpPr>
        <p:spPr/>
        <p:txBody>
          <a:bodyPr/>
          <a:lstStyle/>
          <a:p>
            <a:r>
              <a:rPr lang="en-US" dirty="0"/>
              <a:t>Setbacks Requirements</a:t>
            </a:r>
          </a:p>
        </p:txBody>
      </p:sp>
      <p:sp>
        <p:nvSpPr>
          <p:cNvPr id="4" name="Text Placeholder 3">
            <a:extLst>
              <a:ext uri="{FF2B5EF4-FFF2-40B4-BE49-F238E27FC236}">
                <a16:creationId xmlns:a16="http://schemas.microsoft.com/office/drawing/2014/main" id="{F2175C5D-2949-4668-AFB6-6285FD0308C5}"/>
              </a:ext>
            </a:extLst>
          </p:cNvPr>
          <p:cNvSpPr>
            <a:spLocks noGrp="1"/>
          </p:cNvSpPr>
          <p:nvPr>
            <p:ph type="body" idx="1"/>
          </p:nvPr>
        </p:nvSpPr>
        <p:spPr>
          <a:xfrm>
            <a:off x="675744" y="1496812"/>
            <a:ext cx="4185623" cy="576262"/>
          </a:xfrm>
        </p:spPr>
        <p:txBody>
          <a:bodyPr/>
          <a:lstStyle/>
          <a:p>
            <a:r>
              <a:rPr lang="en-US" dirty="0"/>
              <a:t>Code Requires:</a:t>
            </a:r>
          </a:p>
        </p:txBody>
      </p:sp>
      <p:sp>
        <p:nvSpPr>
          <p:cNvPr id="3" name="Content Placeholder 2">
            <a:extLst>
              <a:ext uri="{FF2B5EF4-FFF2-40B4-BE49-F238E27FC236}">
                <a16:creationId xmlns:a16="http://schemas.microsoft.com/office/drawing/2014/main" id="{5D348B3D-4658-49B3-8498-68A4AA04B8E7}"/>
              </a:ext>
            </a:extLst>
          </p:cNvPr>
          <p:cNvSpPr>
            <a:spLocks noGrp="1"/>
          </p:cNvSpPr>
          <p:nvPr>
            <p:ph sz="half" idx="2"/>
          </p:nvPr>
        </p:nvSpPr>
        <p:spPr>
          <a:xfrm>
            <a:off x="675744" y="2119370"/>
            <a:ext cx="4185623" cy="4194344"/>
          </a:xfrm>
        </p:spPr>
        <p:txBody>
          <a:bodyPr>
            <a:normAutofit fontScale="85000" lnSpcReduction="10000"/>
          </a:bodyPr>
          <a:lstStyle/>
          <a:p>
            <a:pPr marL="0" indent="0">
              <a:buNone/>
            </a:pPr>
            <a:r>
              <a:rPr lang="en-US" dirty="0"/>
              <a:t>The Commercial Solar Energy Facility shall be sited as follows, with setback distances measured from the nearest edge of any component of the facility:</a:t>
            </a:r>
          </a:p>
          <a:p>
            <a:pPr marL="0" indent="0">
              <a:buNone/>
            </a:pPr>
            <a:r>
              <a:rPr lang="en-US" dirty="0"/>
              <a:t>(1)   Occupied Community Buildings and Dwellings on Nonparticipating Properties: one hundred fifty (150) feet to the nearest point on the outside wall of the structure.</a:t>
            </a:r>
          </a:p>
          <a:p>
            <a:pPr marL="0" indent="0">
              <a:buNone/>
            </a:pPr>
            <a:r>
              <a:rPr lang="en-US" dirty="0"/>
              <a:t>(2)   Boundary Lines of Participating Property: None.</a:t>
            </a:r>
          </a:p>
          <a:p>
            <a:pPr marL="0" indent="0">
              <a:buNone/>
            </a:pPr>
            <a:r>
              <a:rPr lang="en-US" dirty="0"/>
              <a:t>(3)   Boundary Lines of Nonparticipating Property: fifty (50) feet to the nearest point on the property line of the nonparticipating property.</a:t>
            </a:r>
          </a:p>
          <a:p>
            <a:pPr marL="0" indent="0">
              <a:buNone/>
            </a:pPr>
            <a:r>
              <a:rPr lang="en-US" dirty="0"/>
              <a:t>(4)   Public Road Rights-of-Way: fifty (50) feet to the nearest edge of the public road right-of-way.</a:t>
            </a:r>
          </a:p>
        </p:txBody>
      </p:sp>
      <p:sp>
        <p:nvSpPr>
          <p:cNvPr id="5" name="Text Placeholder 4">
            <a:extLst>
              <a:ext uri="{FF2B5EF4-FFF2-40B4-BE49-F238E27FC236}">
                <a16:creationId xmlns:a16="http://schemas.microsoft.com/office/drawing/2014/main" id="{CF6EB4BA-8017-4963-9920-4CA3BC622B8D}"/>
              </a:ext>
            </a:extLst>
          </p:cNvPr>
          <p:cNvSpPr>
            <a:spLocks noGrp="1"/>
          </p:cNvSpPr>
          <p:nvPr>
            <p:ph type="body" sz="quarter" idx="3"/>
          </p:nvPr>
        </p:nvSpPr>
        <p:spPr>
          <a:xfrm>
            <a:off x="5088383" y="1496812"/>
            <a:ext cx="4185618" cy="576262"/>
          </a:xfrm>
        </p:spPr>
        <p:txBody>
          <a:bodyPr/>
          <a:lstStyle/>
          <a:p>
            <a:r>
              <a:rPr lang="en-US" dirty="0"/>
              <a:t>Site Plan Provides:</a:t>
            </a:r>
          </a:p>
        </p:txBody>
      </p:sp>
      <p:sp>
        <p:nvSpPr>
          <p:cNvPr id="6" name="Content Placeholder 5">
            <a:extLst>
              <a:ext uri="{FF2B5EF4-FFF2-40B4-BE49-F238E27FC236}">
                <a16:creationId xmlns:a16="http://schemas.microsoft.com/office/drawing/2014/main" id="{ECE686CC-0C36-4BD7-827C-CF6E08C27FD1}"/>
              </a:ext>
            </a:extLst>
          </p:cNvPr>
          <p:cNvSpPr>
            <a:spLocks noGrp="1"/>
          </p:cNvSpPr>
          <p:nvPr>
            <p:ph sz="quarter" idx="4"/>
          </p:nvPr>
        </p:nvSpPr>
        <p:spPr>
          <a:xfrm>
            <a:off x="5088384" y="2119370"/>
            <a:ext cx="4185617" cy="4194344"/>
          </a:xfrm>
        </p:spPr>
        <p:txBody>
          <a:bodyPr>
            <a:normAutofit fontScale="85000" lnSpcReduction="10000"/>
          </a:bodyPr>
          <a:lstStyle/>
          <a:p>
            <a:r>
              <a:rPr lang="en-US" dirty="0"/>
              <a:t>75' SETBACK FROM EXISTING ROAD ROW CENTERLINE TO NEW FENCE BOUNDARY</a:t>
            </a:r>
          </a:p>
          <a:p>
            <a:r>
              <a:rPr lang="en-US" dirty="0"/>
              <a:t>50' SETBACK FROM ROAD ROW / FENCE BOUNDARY TO GENERATION SYSTEM</a:t>
            </a:r>
          </a:p>
          <a:p>
            <a:r>
              <a:rPr lang="en-US" dirty="0"/>
              <a:t>50' SETBACK FROM PROPERTY LINE TO NEW PANELS</a:t>
            </a:r>
          </a:p>
          <a:p>
            <a:r>
              <a:rPr lang="en-US" dirty="0"/>
              <a:t>40' TYP. WETLAND &amp; FLOOD ZONE BUFFER</a:t>
            </a:r>
          </a:p>
          <a:p>
            <a:r>
              <a:rPr lang="en-US" dirty="0"/>
              <a:t>150' SETBACK FROM OUTSIDE DWELLING OF THE NEAREST RESIDENTIAL PROPERTY</a:t>
            </a:r>
          </a:p>
        </p:txBody>
      </p:sp>
    </p:spTree>
    <p:extLst>
      <p:ext uri="{BB962C8B-B14F-4D97-AF65-F5344CB8AC3E}">
        <p14:creationId xmlns:p14="http://schemas.microsoft.com/office/powerpoint/2010/main" val="261195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DDCB-0501-472A-868E-ECDF905BC354}"/>
              </a:ext>
            </a:extLst>
          </p:cNvPr>
          <p:cNvSpPr>
            <a:spLocks noGrp="1"/>
          </p:cNvSpPr>
          <p:nvPr>
            <p:ph type="title"/>
          </p:nvPr>
        </p:nvSpPr>
        <p:spPr/>
        <p:txBody>
          <a:bodyPr/>
          <a:lstStyle/>
          <a:p>
            <a:r>
              <a:rPr lang="en-US" dirty="0"/>
              <a:t>Landscaping/Vegetation </a:t>
            </a:r>
          </a:p>
        </p:txBody>
      </p:sp>
      <p:sp>
        <p:nvSpPr>
          <p:cNvPr id="4" name="Content Placeholder 3">
            <a:extLst>
              <a:ext uri="{FF2B5EF4-FFF2-40B4-BE49-F238E27FC236}">
                <a16:creationId xmlns:a16="http://schemas.microsoft.com/office/drawing/2014/main" id="{77A00269-AB05-4934-BAF5-2E00CE8E99E6}"/>
              </a:ext>
            </a:extLst>
          </p:cNvPr>
          <p:cNvSpPr>
            <a:spLocks noGrp="1"/>
          </p:cNvSpPr>
          <p:nvPr>
            <p:ph sz="half" idx="2"/>
          </p:nvPr>
        </p:nvSpPr>
        <p:spPr>
          <a:xfrm>
            <a:off x="675739" y="2240103"/>
            <a:ext cx="4063697" cy="3513128"/>
          </a:xfrm>
        </p:spPr>
        <p:txBody>
          <a:bodyPr>
            <a:normAutofit fontScale="85000" lnSpcReduction="10000"/>
          </a:bodyPr>
          <a:lstStyle/>
          <a:p>
            <a:r>
              <a:rPr lang="en-US" b="0" i="0" dirty="0">
                <a:solidFill>
                  <a:schemeClr val="accent1"/>
                </a:solidFill>
                <a:effectLst/>
              </a:rPr>
              <a:t>A vegetative screen shall be provided for any part of the Commercial Solar Energy Facility that is visible to Non-participating Residence(s). </a:t>
            </a:r>
          </a:p>
          <a:p>
            <a:r>
              <a:rPr lang="en-US" b="0" i="0" dirty="0">
                <a:solidFill>
                  <a:schemeClr val="accent1"/>
                </a:solidFill>
                <a:effectLst/>
              </a:rPr>
              <a:t>The landscaping screen shall be located between the required fencing and the property line of the participating parcel upon which the facility sits. </a:t>
            </a:r>
          </a:p>
          <a:p>
            <a:r>
              <a:rPr lang="en-US" b="0" i="0" dirty="0">
                <a:solidFill>
                  <a:schemeClr val="accent1"/>
                </a:solidFill>
                <a:effectLst/>
              </a:rPr>
              <a:t>The vegetative screening shall include a continuous line of native evergreen foliage and/or native shrubs and/or native trees and/or any existing wooded area and/or plantings of tall native grasses and other native flowering plants.</a:t>
            </a:r>
            <a:endParaRPr lang="en-US" dirty="0">
              <a:solidFill>
                <a:schemeClr val="accent1"/>
              </a:solidFill>
            </a:endParaRPr>
          </a:p>
        </p:txBody>
      </p:sp>
      <p:sp>
        <p:nvSpPr>
          <p:cNvPr id="6" name="Content Placeholder 5">
            <a:extLst>
              <a:ext uri="{FF2B5EF4-FFF2-40B4-BE49-F238E27FC236}">
                <a16:creationId xmlns:a16="http://schemas.microsoft.com/office/drawing/2014/main" id="{ABA78B94-4043-49FA-881C-0F818BBA4D96}"/>
              </a:ext>
            </a:extLst>
          </p:cNvPr>
          <p:cNvSpPr>
            <a:spLocks noGrp="1"/>
          </p:cNvSpPr>
          <p:nvPr>
            <p:ph sz="quarter" idx="4"/>
          </p:nvPr>
        </p:nvSpPr>
        <p:spPr>
          <a:xfrm>
            <a:off x="4739436" y="5793763"/>
            <a:ext cx="3838507" cy="576262"/>
          </a:xfrm>
        </p:spPr>
        <p:txBody>
          <a:bodyPr>
            <a:normAutofit fontScale="85000" lnSpcReduction="10000"/>
          </a:bodyPr>
          <a:lstStyle/>
          <a:p>
            <a:r>
              <a:rPr lang="en-US" dirty="0"/>
              <a:t>VEGETATION LANDSCAPE SCREENING (15' SETBACK FROM FENCE BOUNDARY)</a:t>
            </a:r>
          </a:p>
        </p:txBody>
      </p:sp>
      <p:grpSp>
        <p:nvGrpSpPr>
          <p:cNvPr id="14" name="Group 13">
            <a:extLst>
              <a:ext uri="{FF2B5EF4-FFF2-40B4-BE49-F238E27FC236}">
                <a16:creationId xmlns:a16="http://schemas.microsoft.com/office/drawing/2014/main" id="{FCD20850-9164-4F10-9D3B-106CBD53808E}"/>
              </a:ext>
            </a:extLst>
          </p:cNvPr>
          <p:cNvGrpSpPr/>
          <p:nvPr/>
        </p:nvGrpSpPr>
        <p:grpSpPr>
          <a:xfrm>
            <a:off x="4161661" y="316245"/>
            <a:ext cx="7781396" cy="5436986"/>
            <a:chOff x="4283581" y="811414"/>
            <a:chExt cx="7781396" cy="5436986"/>
          </a:xfrm>
        </p:grpSpPr>
        <p:pic>
          <p:nvPicPr>
            <p:cNvPr id="8" name="Picture 7">
              <a:extLst>
                <a:ext uri="{FF2B5EF4-FFF2-40B4-BE49-F238E27FC236}">
                  <a16:creationId xmlns:a16="http://schemas.microsoft.com/office/drawing/2014/main" id="{EDB49A3A-21C5-41A9-8E57-A96906FE2B2F}"/>
                </a:ext>
              </a:extLst>
            </p:cNvPr>
            <p:cNvPicPr>
              <a:picLocks noChangeAspect="1"/>
            </p:cNvPicPr>
            <p:nvPr/>
          </p:nvPicPr>
          <p:blipFill>
            <a:blip r:embed="rId2"/>
            <a:stretch>
              <a:fillRect/>
            </a:stretch>
          </p:blipFill>
          <p:spPr>
            <a:xfrm>
              <a:off x="4861356" y="1831581"/>
              <a:ext cx="7203621" cy="4416819"/>
            </a:xfrm>
            <a:prstGeom prst="rect">
              <a:avLst/>
            </a:prstGeom>
          </p:spPr>
        </p:pic>
        <p:grpSp>
          <p:nvGrpSpPr>
            <p:cNvPr id="13" name="Group 12">
              <a:extLst>
                <a:ext uri="{FF2B5EF4-FFF2-40B4-BE49-F238E27FC236}">
                  <a16:creationId xmlns:a16="http://schemas.microsoft.com/office/drawing/2014/main" id="{82F5241A-F5A4-48E3-8009-1874AE95D288}"/>
                </a:ext>
              </a:extLst>
            </p:cNvPr>
            <p:cNvGrpSpPr/>
            <p:nvPr/>
          </p:nvGrpSpPr>
          <p:grpSpPr>
            <a:xfrm>
              <a:off x="4283581" y="811414"/>
              <a:ext cx="6420289" cy="3605063"/>
              <a:chOff x="4283581" y="811414"/>
              <a:chExt cx="6420289" cy="3605063"/>
            </a:xfrm>
          </p:grpSpPr>
          <p:sp>
            <p:nvSpPr>
              <p:cNvPr id="9" name="Isosceles Triangle 8">
                <a:extLst>
                  <a:ext uri="{FF2B5EF4-FFF2-40B4-BE49-F238E27FC236}">
                    <a16:creationId xmlns:a16="http://schemas.microsoft.com/office/drawing/2014/main" id="{B6E644A7-B025-493C-97A8-1D7F28901EE2}"/>
                  </a:ext>
                </a:extLst>
              </p:cNvPr>
              <p:cNvSpPr/>
              <p:nvPr/>
            </p:nvSpPr>
            <p:spPr>
              <a:xfrm rot="20444156">
                <a:off x="4283581" y="811414"/>
                <a:ext cx="6420289" cy="2139154"/>
              </a:xfrm>
              <a:prstGeom prst="triangle">
                <a:avLst>
                  <a:gd name="adj" fmla="val 111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5CE6C60-A16C-4C7E-A1B9-5BB11CEF04F4}"/>
                  </a:ext>
                </a:extLst>
              </p:cNvPr>
              <p:cNvSpPr/>
              <p:nvPr/>
            </p:nvSpPr>
            <p:spPr>
              <a:xfrm rot="19647623">
                <a:off x="5760069" y="2240013"/>
                <a:ext cx="4430759" cy="10859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5A64F43-797B-4F57-8EB2-1D72E9B94F7D}"/>
                  </a:ext>
                </a:extLst>
              </p:cNvPr>
              <p:cNvSpPr/>
              <p:nvPr/>
            </p:nvSpPr>
            <p:spPr>
              <a:xfrm>
                <a:off x="4772297" y="3330494"/>
                <a:ext cx="1787615" cy="10859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 Placeholder 2">
            <a:extLst>
              <a:ext uri="{FF2B5EF4-FFF2-40B4-BE49-F238E27FC236}">
                <a16:creationId xmlns:a16="http://schemas.microsoft.com/office/drawing/2014/main" id="{49F0C75F-23C6-478F-AECE-63A4297210B3}"/>
              </a:ext>
            </a:extLst>
          </p:cNvPr>
          <p:cNvSpPr>
            <a:spLocks noGrp="1"/>
          </p:cNvSpPr>
          <p:nvPr>
            <p:ph type="body" idx="1"/>
          </p:nvPr>
        </p:nvSpPr>
        <p:spPr>
          <a:xfrm>
            <a:off x="675745" y="1642269"/>
            <a:ext cx="5018109" cy="576262"/>
          </a:xfrm>
        </p:spPr>
        <p:txBody>
          <a:bodyPr/>
          <a:lstStyle/>
          <a:p>
            <a:r>
              <a:rPr lang="en-US" dirty="0">
                <a:solidFill>
                  <a:schemeClr val="accent1"/>
                </a:solidFill>
              </a:rPr>
              <a:t>Vegetative Screening Requirements</a:t>
            </a:r>
          </a:p>
        </p:txBody>
      </p:sp>
    </p:spTree>
    <p:extLst>
      <p:ext uri="{BB962C8B-B14F-4D97-AF65-F5344CB8AC3E}">
        <p14:creationId xmlns:p14="http://schemas.microsoft.com/office/powerpoint/2010/main" val="103027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962F-DBEC-406F-BDF6-1CA1A7FACC33}"/>
              </a:ext>
            </a:extLst>
          </p:cNvPr>
          <p:cNvSpPr>
            <a:spLocks noGrp="1"/>
          </p:cNvSpPr>
          <p:nvPr>
            <p:ph type="title"/>
          </p:nvPr>
        </p:nvSpPr>
        <p:spPr>
          <a:xfrm>
            <a:off x="448734" y="257175"/>
            <a:ext cx="8596668" cy="1314450"/>
          </a:xfrm>
        </p:spPr>
        <p:txBody>
          <a:bodyPr>
            <a:normAutofit fontScale="90000"/>
          </a:bodyPr>
          <a:lstStyle/>
          <a:p>
            <a:r>
              <a:rPr lang="en-US" sz="4000" dirty="0"/>
              <a:t>Fence Detail</a:t>
            </a:r>
            <a:br>
              <a:rPr lang="en-US" dirty="0"/>
            </a:br>
            <a:r>
              <a:rPr lang="en-US" sz="2000" dirty="0"/>
              <a:t>Fencing: A fence of at least eight (8) feet and not more than twenty-five (25) feet in height shall enclose and secure the Commercial Solar Energy Facility.</a:t>
            </a:r>
            <a:endParaRPr lang="en-US" dirty="0"/>
          </a:p>
        </p:txBody>
      </p:sp>
      <p:pic>
        <p:nvPicPr>
          <p:cNvPr id="4" name="Picture 3">
            <a:extLst>
              <a:ext uri="{FF2B5EF4-FFF2-40B4-BE49-F238E27FC236}">
                <a16:creationId xmlns:a16="http://schemas.microsoft.com/office/drawing/2014/main" id="{B6465805-CD0A-458B-8976-9F195F19B823}"/>
              </a:ext>
            </a:extLst>
          </p:cNvPr>
          <p:cNvPicPr>
            <a:picLocks noChangeAspect="1"/>
          </p:cNvPicPr>
          <p:nvPr/>
        </p:nvPicPr>
        <p:blipFill>
          <a:blip r:embed="rId2"/>
          <a:stretch>
            <a:fillRect/>
          </a:stretch>
        </p:blipFill>
        <p:spPr>
          <a:xfrm>
            <a:off x="277524" y="1571625"/>
            <a:ext cx="9358187" cy="4219575"/>
          </a:xfrm>
          <a:prstGeom prst="rect">
            <a:avLst/>
          </a:prstGeom>
        </p:spPr>
      </p:pic>
    </p:spTree>
    <p:extLst>
      <p:ext uri="{BB962C8B-B14F-4D97-AF65-F5344CB8AC3E}">
        <p14:creationId xmlns:p14="http://schemas.microsoft.com/office/powerpoint/2010/main" val="131542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2066-4862-4EFD-BE8A-235F783BF465}"/>
              </a:ext>
            </a:extLst>
          </p:cNvPr>
          <p:cNvSpPr>
            <a:spLocks noGrp="1"/>
          </p:cNvSpPr>
          <p:nvPr>
            <p:ph type="title"/>
          </p:nvPr>
        </p:nvSpPr>
        <p:spPr>
          <a:xfrm>
            <a:off x="334433" y="190500"/>
            <a:ext cx="9000067" cy="1320800"/>
          </a:xfrm>
        </p:spPr>
        <p:txBody>
          <a:bodyPr>
            <a:normAutofit/>
          </a:bodyPr>
          <a:lstStyle/>
          <a:p>
            <a:r>
              <a:rPr lang="en-US" dirty="0"/>
              <a:t>Racking Structure Detail</a:t>
            </a:r>
            <a:br>
              <a:rPr lang="en-US" dirty="0"/>
            </a:br>
            <a:r>
              <a:rPr lang="en-US" sz="1800" dirty="0"/>
              <a:t>Height: No component of a solar panel, cell or modules may exceed twenty (20) feet in height above the ground at full tilt.</a:t>
            </a:r>
            <a:endParaRPr lang="en-US" dirty="0"/>
          </a:p>
        </p:txBody>
      </p:sp>
      <p:pic>
        <p:nvPicPr>
          <p:cNvPr id="4" name="Picture 3">
            <a:extLst>
              <a:ext uri="{FF2B5EF4-FFF2-40B4-BE49-F238E27FC236}">
                <a16:creationId xmlns:a16="http://schemas.microsoft.com/office/drawing/2014/main" id="{81CA3FEA-444D-4CFC-A22F-796575CE6FA1}"/>
              </a:ext>
            </a:extLst>
          </p:cNvPr>
          <p:cNvPicPr>
            <a:picLocks noChangeAspect="1"/>
          </p:cNvPicPr>
          <p:nvPr/>
        </p:nvPicPr>
        <p:blipFill>
          <a:blip r:embed="rId2"/>
          <a:stretch>
            <a:fillRect/>
          </a:stretch>
        </p:blipFill>
        <p:spPr>
          <a:xfrm>
            <a:off x="334433" y="1511300"/>
            <a:ext cx="10012172" cy="4353533"/>
          </a:xfrm>
          <a:prstGeom prst="rect">
            <a:avLst/>
          </a:prstGeom>
        </p:spPr>
      </p:pic>
    </p:spTree>
    <p:extLst>
      <p:ext uri="{BB962C8B-B14F-4D97-AF65-F5344CB8AC3E}">
        <p14:creationId xmlns:p14="http://schemas.microsoft.com/office/powerpoint/2010/main" val="186228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0C02F-DBBB-467F-BC39-1028D1B561AA}"/>
              </a:ext>
            </a:extLst>
          </p:cNvPr>
          <p:cNvPicPr>
            <a:picLocks noChangeAspect="1"/>
          </p:cNvPicPr>
          <p:nvPr/>
        </p:nvPicPr>
        <p:blipFill>
          <a:blip r:embed="rId2"/>
          <a:stretch>
            <a:fillRect/>
          </a:stretch>
        </p:blipFill>
        <p:spPr>
          <a:xfrm>
            <a:off x="506859" y="609158"/>
            <a:ext cx="7892075" cy="6101149"/>
          </a:xfrm>
          <a:prstGeom prst="rect">
            <a:avLst/>
          </a:prstGeom>
        </p:spPr>
      </p:pic>
      <p:sp>
        <p:nvSpPr>
          <p:cNvPr id="2" name="Title 1">
            <a:extLst>
              <a:ext uri="{FF2B5EF4-FFF2-40B4-BE49-F238E27FC236}">
                <a16:creationId xmlns:a16="http://schemas.microsoft.com/office/drawing/2014/main" id="{18A48FBE-5D07-4F47-A015-8523A330C359}"/>
              </a:ext>
            </a:extLst>
          </p:cNvPr>
          <p:cNvSpPr>
            <a:spLocks noGrp="1"/>
          </p:cNvSpPr>
          <p:nvPr>
            <p:ph type="title"/>
          </p:nvPr>
        </p:nvSpPr>
        <p:spPr>
          <a:xfrm>
            <a:off x="62359" y="0"/>
            <a:ext cx="6917267" cy="609158"/>
          </a:xfrm>
        </p:spPr>
        <p:txBody>
          <a:bodyPr anchor="ctr">
            <a:normAutofit/>
          </a:bodyPr>
          <a:lstStyle/>
          <a:p>
            <a:r>
              <a:rPr lang="en-US" sz="2800" dirty="0"/>
              <a:t>NRI Report – Prime Farmland Map</a:t>
            </a:r>
          </a:p>
        </p:txBody>
      </p:sp>
      <p:sp>
        <p:nvSpPr>
          <p:cNvPr id="5" name="TextBox 4">
            <a:extLst>
              <a:ext uri="{FF2B5EF4-FFF2-40B4-BE49-F238E27FC236}">
                <a16:creationId xmlns:a16="http://schemas.microsoft.com/office/drawing/2014/main" id="{CC96DE96-4C7D-4880-99CB-59E91253D011}"/>
              </a:ext>
            </a:extLst>
          </p:cNvPr>
          <p:cNvSpPr txBox="1"/>
          <p:nvPr/>
        </p:nvSpPr>
        <p:spPr>
          <a:xfrm>
            <a:off x="8510141" y="609158"/>
            <a:ext cx="3520993" cy="5878532"/>
          </a:xfrm>
          <a:prstGeom prst="rect">
            <a:avLst/>
          </a:prstGeom>
          <a:solidFill>
            <a:schemeClr val="bg1"/>
          </a:solidFill>
        </p:spPr>
        <p:txBody>
          <a:bodyPr wrap="square" rtlCol="0">
            <a:spAutoFit/>
          </a:bodyPr>
          <a:lstStyle/>
          <a:p>
            <a:pPr marL="0" indent="0" algn="just">
              <a:buNone/>
            </a:pPr>
            <a:r>
              <a:rPr lang="en-US" sz="2000" b="1" dirty="0">
                <a:solidFill>
                  <a:schemeClr val="tx1"/>
                </a:solidFill>
                <a:latin typeface="Microsoft Tai Le" panose="020B0502040204020203" pitchFamily="34" charset="0"/>
                <a:cs typeface="Microsoft Tai Le" panose="020B0502040204020203" pitchFamily="34" charset="0"/>
              </a:rPr>
              <a:t>LESA SCORE: </a:t>
            </a:r>
          </a:p>
          <a:p>
            <a:pPr marL="0" indent="0" algn="just">
              <a:buNone/>
            </a:pPr>
            <a:r>
              <a:rPr lang="en-US" sz="1400" dirty="0">
                <a:solidFill>
                  <a:schemeClr val="tx1"/>
                </a:solidFill>
                <a:latin typeface="Times New Roman" panose="02020603050405020304" pitchFamily="18" charset="0"/>
                <a:cs typeface="Times New Roman" panose="02020603050405020304" pitchFamily="18" charset="0"/>
              </a:rPr>
              <a:t>LESA is designed to determine the quality of land for agricultural uses and to assess a site for long term agricultural economic viability. The LESA is a 100-point maximum numerical value based on two parts – Land Evaluation (LE) and Site Assessment (SA). The LE is based upon the inherent ability of the soils of a parcel to produce commonly grown crops. The LE counts as 1/3 of the total score. The SA is a value based on the proximity of the parcel to agricultural areas. Parcels further from developed areas rank higher for protection. The SA counts for 2/3 of the LESA score. </a:t>
            </a:r>
            <a:endParaRPr lang="en-US" sz="1400" dirty="0"/>
          </a:p>
          <a:p>
            <a:pPr marL="0" indent="0" algn="just">
              <a:buNone/>
            </a:pPr>
            <a:endParaRPr lang="en-US" sz="140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lgn="just">
              <a:buNone/>
            </a:pPr>
            <a:r>
              <a:rPr lang="en-US" sz="1600" b="1" i="0" u="none" strike="noStrike" baseline="0" dirty="0">
                <a:solidFill>
                  <a:srgbClr val="000000"/>
                </a:solidFill>
                <a:latin typeface="Times New Roman" panose="02020603050405020304" pitchFamily="18" charset="0"/>
                <a:cs typeface="Times New Roman" panose="02020603050405020304" pitchFamily="18" charset="0"/>
              </a:rPr>
              <a:t>Of this parcel, 1.8 percent or 0.9 acres are considered Farmland of Statewide Importance.</a:t>
            </a:r>
          </a:p>
          <a:p>
            <a:pPr marL="0" indent="0" algn="just">
              <a:buNone/>
            </a:pPr>
            <a:r>
              <a:rPr lang="en-US" sz="1600" i="0" u="none" strike="noStrike" baseline="0" dirty="0">
                <a:solidFill>
                  <a:srgbClr val="000000"/>
                </a:solidFill>
                <a:latin typeface="Times New Roman" panose="02020603050405020304" pitchFamily="18" charset="0"/>
                <a:cs typeface="Times New Roman" panose="02020603050405020304" pitchFamily="18" charset="0"/>
              </a:rPr>
              <a:t> </a:t>
            </a:r>
          </a:p>
          <a:p>
            <a:pPr marL="0" indent="0" algn="just">
              <a:buNone/>
            </a:pPr>
            <a:r>
              <a:rPr lang="en-US" sz="1600" b="1" i="0" u="none" strike="noStrike" baseline="0" dirty="0">
                <a:solidFill>
                  <a:srgbClr val="000000"/>
                </a:solidFill>
                <a:latin typeface="Times New Roman" panose="02020603050405020304" pitchFamily="18" charset="0"/>
                <a:cs typeface="Times New Roman" panose="02020603050405020304" pitchFamily="18" charset="0"/>
              </a:rPr>
              <a:t>The LE value for this site is 33 and the SA value is 31 for a total LESA score of 64. </a:t>
            </a:r>
          </a:p>
          <a:p>
            <a:pPr marL="0" indent="0" algn="just">
              <a:buNone/>
            </a:pPr>
            <a:endParaRPr lang="en-US" sz="1600" b="1"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lgn="just">
              <a:buNone/>
            </a:pPr>
            <a:r>
              <a:rPr lang="en-US" sz="1600" b="1" i="0" u="none" strike="noStrike" baseline="0" dirty="0">
                <a:solidFill>
                  <a:srgbClr val="000000"/>
                </a:solidFill>
                <a:highlight>
                  <a:srgbClr val="FFFF00"/>
                </a:highlight>
                <a:latin typeface="Times New Roman" panose="02020603050405020304" pitchFamily="18" charset="0"/>
                <a:cs typeface="Times New Roman" panose="02020603050405020304" pitchFamily="18" charset="0"/>
              </a:rPr>
              <a:t>This score represents Low Protection effort warranted. </a:t>
            </a:r>
            <a:endParaRPr lang="en-US" sz="1600" b="1" dirty="0">
              <a:solidFill>
                <a:srgbClr val="69984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543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EEA3-71C9-4A50-983C-084F94EAC258}"/>
              </a:ext>
            </a:extLst>
          </p:cNvPr>
          <p:cNvSpPr>
            <a:spLocks noGrp="1"/>
          </p:cNvSpPr>
          <p:nvPr>
            <p:ph type="title"/>
          </p:nvPr>
        </p:nvSpPr>
        <p:spPr/>
        <p:txBody>
          <a:bodyPr/>
          <a:lstStyle/>
          <a:p>
            <a:r>
              <a:rPr lang="en-US" dirty="0"/>
              <a:t>KDOT Stipulations</a:t>
            </a:r>
          </a:p>
        </p:txBody>
      </p:sp>
      <p:sp>
        <p:nvSpPr>
          <p:cNvPr id="3" name="Content Placeholder 2">
            <a:extLst>
              <a:ext uri="{FF2B5EF4-FFF2-40B4-BE49-F238E27FC236}">
                <a16:creationId xmlns:a16="http://schemas.microsoft.com/office/drawing/2014/main" id="{E37D2918-B514-4B26-80F5-1647ECEF9187}"/>
              </a:ext>
            </a:extLst>
          </p:cNvPr>
          <p:cNvSpPr>
            <a:spLocks noGrp="1"/>
          </p:cNvSpPr>
          <p:nvPr>
            <p:ph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Memo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Kane County Department of Transportation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dated October 6, 2024 stating they will require the applicant to apply for a Temporary Construction Access and a Minimum Use Access permit.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43456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6A4214-AEAA-44FB-90E4-C1FC09DC162E}"/>
              </a:ext>
            </a:extLst>
          </p:cNvPr>
          <p:cNvSpPr txBox="1">
            <a:spLocks/>
          </p:cNvSpPr>
          <p:nvPr/>
        </p:nvSpPr>
        <p:spPr>
          <a:xfrm>
            <a:off x="475527" y="804332"/>
            <a:ext cx="9987728" cy="159024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5000"/>
              </a:lnSpc>
              <a:spcBef>
                <a:spcPct val="0"/>
              </a:spcBef>
              <a:buNone/>
              <a:defRPr sz="7200" b="1" kern="1200" cap="all" baseline="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b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br>
            <a:r>
              <a:rPr kumimoji="0" lang="en-US" sz="19200" b="1" i="0" u="none" strike="noStrike" kern="1200" cap="all" spc="0" normalizeH="0" baseline="0" noProof="0" dirty="0">
                <a:ln>
                  <a:noFill/>
                </a:ln>
                <a:solidFill>
                  <a:srgbClr val="699841"/>
                </a:solidFill>
                <a:effectLst/>
                <a:uLnTx/>
                <a:uFillTx/>
                <a:latin typeface="Microsoft Tai Le" panose="020B0502040204020203" pitchFamily="34" charset="0"/>
                <a:ea typeface="+mj-ea"/>
                <a:cs typeface="Microsoft Tai Le" panose="020B0502040204020203" pitchFamily="34" charset="0"/>
              </a:rPr>
              <a:t>zoning Petition #4644</a:t>
            </a:r>
          </a:p>
          <a:p>
            <a:pPr marL="0" marR="0" lvl="0" indent="0" algn="ctr" defTabSz="914400" rtl="0" eaLnBrk="1" fontAlgn="auto" latinLnBrk="0" hangingPunct="1">
              <a:lnSpc>
                <a:spcPct val="85000"/>
              </a:lnSpc>
              <a:spcBef>
                <a:spcPct val="0"/>
              </a:spcBef>
              <a:spcAft>
                <a:spcPts val="0"/>
              </a:spcAft>
              <a:buClrTx/>
              <a:buSzTx/>
              <a:buFontTx/>
              <a:buNone/>
              <a:tabLst/>
              <a:defRPr/>
            </a:pPr>
            <a:br>
              <a:rPr kumimoji="0" lang="en-US" sz="17600" b="1" i="0" u="none" strike="noStrike" kern="1200" cap="all" spc="0" normalizeH="0" baseline="0" noProof="0" dirty="0">
                <a:ln>
                  <a:noFill/>
                </a:ln>
                <a:solidFill>
                  <a:srgbClr val="000000"/>
                </a:solidFill>
                <a:effectLst/>
                <a:uLnTx/>
                <a:uFillTx/>
                <a:ea typeface="+mj-ea"/>
                <a:cs typeface="Times New Roman" panose="02020603050405020304" pitchFamily="18" charset="0"/>
              </a:rPr>
            </a:br>
            <a:r>
              <a:rPr kumimoji="0" lang="en-US" sz="17600" b="1" i="0" u="none" strike="noStrike" kern="1200" cap="all" spc="0" normalizeH="0" baseline="0" noProof="0" dirty="0">
                <a:ln>
                  <a:noFill/>
                </a:ln>
                <a:solidFill>
                  <a:srgbClr val="000000"/>
                </a:solidFill>
                <a:effectLst/>
                <a:uLnTx/>
                <a:uFillTx/>
                <a:ea typeface="+mj-ea"/>
                <a:cs typeface="Times New Roman" panose="02020603050405020304" pitchFamily="18" charset="0"/>
              </a:rPr>
              <a:t>“Big timber solar”</a:t>
            </a:r>
          </a:p>
        </p:txBody>
      </p:sp>
      <p:sp>
        <p:nvSpPr>
          <p:cNvPr id="10" name="Subtitle 2">
            <a:extLst>
              <a:ext uri="{FF2B5EF4-FFF2-40B4-BE49-F238E27FC236}">
                <a16:creationId xmlns:a16="http://schemas.microsoft.com/office/drawing/2014/main" id="{762DDB86-80A3-46F4-A236-1C61642AD602}"/>
              </a:ext>
            </a:extLst>
          </p:cNvPr>
          <p:cNvSpPr>
            <a:spLocks noGrp="1"/>
          </p:cNvSpPr>
          <p:nvPr>
            <p:ph type="subTitle" idx="1"/>
          </p:nvPr>
        </p:nvSpPr>
        <p:spPr>
          <a:xfrm>
            <a:off x="729528" y="2538506"/>
            <a:ext cx="8312872" cy="3794561"/>
          </a:xfrm>
        </p:spPr>
        <p:txBody>
          <a:bodyPr>
            <a:noAutofit/>
          </a:bodyPr>
          <a:lstStyle/>
          <a:p>
            <a:pPr marL="0" marR="0" algn="l">
              <a:spcBef>
                <a:spcPts val="0"/>
              </a:spcBef>
              <a:spcAft>
                <a:spcPts val="0"/>
              </a:spcAft>
            </a:pPr>
            <a:r>
              <a:rPr lang="en-US" sz="1800" b="1" u="sng" dirty="0">
                <a:solidFill>
                  <a:schemeClr val="tx1"/>
                </a:solidFill>
                <a:effectLst/>
                <a:ea typeface="Calibri" panose="020F0502020204030204" pitchFamily="34" charset="0"/>
                <a:cs typeface="Times New Roman" panose="02020603050405020304" pitchFamily="18" charset="0"/>
              </a:rPr>
              <a:t>APPLICANT</a:t>
            </a:r>
            <a:endParaRPr lang="en-US" sz="1800" dirty="0">
              <a:solidFill>
                <a:schemeClr val="tx1"/>
              </a:solidFill>
              <a:effectLst/>
              <a:ea typeface="Calibri" panose="020F0502020204030204" pitchFamily="34" charset="0"/>
              <a:cs typeface="Times New Roman" panose="02020603050405020304" pitchFamily="18" charset="0"/>
            </a:endParaRPr>
          </a:p>
          <a:p>
            <a:pPr marL="0" marR="0" algn="l">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Robert McNeill on behalf of Big Timber Solar Farm, LLC</a:t>
            </a:r>
          </a:p>
          <a:p>
            <a:pPr marL="0" marR="0" algn="l">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 </a:t>
            </a:r>
          </a:p>
          <a:p>
            <a:pPr marL="0" marR="0" algn="l">
              <a:spcBef>
                <a:spcPts val="0"/>
              </a:spcBef>
              <a:spcAft>
                <a:spcPts val="0"/>
              </a:spcAft>
            </a:pPr>
            <a:r>
              <a:rPr lang="en-US" sz="1800" b="1" u="sng" dirty="0">
                <a:solidFill>
                  <a:schemeClr val="tx1"/>
                </a:solidFill>
                <a:effectLst/>
                <a:ea typeface="Calibri" panose="020F0502020204030204" pitchFamily="34" charset="0"/>
                <a:cs typeface="Times New Roman" panose="02020603050405020304" pitchFamily="18" charset="0"/>
              </a:rPr>
              <a:t>PROPERTY OWNER</a:t>
            </a:r>
            <a:endParaRPr lang="en-US" sz="1800" dirty="0">
              <a:solidFill>
                <a:schemeClr val="tx1"/>
              </a:solidFill>
              <a:effectLst/>
              <a:ea typeface="Calibri" panose="020F0502020204030204" pitchFamily="34" charset="0"/>
              <a:cs typeface="Times New Roman" panose="02020603050405020304" pitchFamily="18" charset="0"/>
            </a:endParaRPr>
          </a:p>
          <a:p>
            <a:pPr marL="0" marR="0" algn="l">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Home State Bank National Association Trustee Et Al, Trust #5141</a:t>
            </a:r>
          </a:p>
          <a:p>
            <a:pPr marL="0" marR="0" algn="l">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 </a:t>
            </a:r>
          </a:p>
          <a:p>
            <a:pPr marL="0" marR="0" algn="l">
              <a:spcBef>
                <a:spcPts val="0"/>
              </a:spcBef>
              <a:spcAft>
                <a:spcPts val="0"/>
              </a:spcAft>
            </a:pPr>
            <a:r>
              <a:rPr lang="en-US" sz="1800" b="1" u="sng" dirty="0">
                <a:solidFill>
                  <a:schemeClr val="tx1"/>
                </a:solidFill>
                <a:effectLst/>
                <a:ea typeface="Calibri" panose="020F0502020204030204" pitchFamily="34" charset="0"/>
                <a:cs typeface="Times New Roman" panose="02020603050405020304" pitchFamily="18" charset="0"/>
              </a:rPr>
              <a:t>ACTION REQUESTED</a:t>
            </a:r>
            <a:endParaRPr lang="en-US" sz="1800" dirty="0">
              <a:solidFill>
                <a:schemeClr val="tx1"/>
              </a:solidFill>
              <a:effectLst/>
              <a:ea typeface="Calibri" panose="020F0502020204030204" pitchFamily="34" charset="0"/>
              <a:cs typeface="Times New Roman" panose="02020603050405020304" pitchFamily="18" charset="0"/>
            </a:endParaRPr>
          </a:p>
          <a:p>
            <a:pPr marL="0" marR="0" algn="l">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A Special Use Permit in the F-Farming Zoning District to allow for the development of a commercial solar energy facility. </a:t>
            </a:r>
          </a:p>
          <a:p>
            <a:pPr marL="0" marR="0" algn="l">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 </a:t>
            </a:r>
          </a:p>
          <a:p>
            <a:pPr marL="0" marR="0" algn="l">
              <a:spcBef>
                <a:spcPts val="0"/>
              </a:spcBef>
              <a:spcAft>
                <a:spcPts val="0"/>
              </a:spcAft>
            </a:pPr>
            <a:r>
              <a:rPr lang="en-US" sz="1800" b="1" u="sng" dirty="0">
                <a:solidFill>
                  <a:schemeClr val="tx1"/>
                </a:solidFill>
                <a:effectLst/>
                <a:ea typeface="Calibri" panose="020F0502020204030204" pitchFamily="34" charset="0"/>
                <a:cs typeface="Times New Roman" panose="02020603050405020304" pitchFamily="18" charset="0"/>
              </a:rPr>
              <a:t>SUBJECT PROPERTY</a:t>
            </a:r>
            <a:endParaRPr lang="en-US" sz="1800" dirty="0">
              <a:solidFill>
                <a:schemeClr val="tx1"/>
              </a:solidFill>
              <a:effectLst/>
              <a:ea typeface="Calibri" panose="020F0502020204030204" pitchFamily="34" charset="0"/>
              <a:cs typeface="Times New Roman" panose="02020603050405020304" pitchFamily="18" charset="0"/>
            </a:endParaRPr>
          </a:p>
          <a:p>
            <a:pPr marL="0" marR="0" algn="l">
              <a:spcBef>
                <a:spcPts val="0"/>
              </a:spcBef>
              <a:spcAft>
                <a:spcPts val="0"/>
              </a:spcAft>
            </a:pPr>
            <a:r>
              <a:rPr lang="en-US" sz="1800" dirty="0">
                <a:solidFill>
                  <a:schemeClr val="tx1"/>
                </a:solidFill>
                <a:effectLst/>
                <a:ea typeface="Calibri" panose="020F0502020204030204" pitchFamily="34" charset="0"/>
                <a:cs typeface="Times New Roman" panose="02020603050405020304" pitchFamily="18" charset="0"/>
              </a:rPr>
              <a:t>Southeast corner of the intersection of IL Route 72 (Higgins Road) and County Highway 21 (Big Timber Road) in Rutland Township (02-22-400-014)</a:t>
            </a:r>
          </a:p>
          <a:p>
            <a:pPr algn="l"/>
            <a:endParaRPr lang="en-US" sz="2800" b="1" dirty="0">
              <a:solidFill>
                <a:srgbClr val="83B330"/>
              </a:solidFill>
              <a:latin typeface="Times New Roman" panose="02020603050405020304" pitchFamily="18" charset="0"/>
              <a:ea typeface="Microsoft JhengHei" panose="020B0604030504040204" pitchFamily="34" charset="-120"/>
              <a:cs typeface="Times New Roman" panose="02020603050405020304" pitchFamily="18" charset="0"/>
            </a:endParaRPr>
          </a:p>
          <a:p>
            <a:pPr algn="l"/>
            <a:endParaRPr lang="en-US" sz="2800" b="1" dirty="0">
              <a:solidFill>
                <a:srgbClr val="83B330"/>
              </a:solidFill>
              <a:latin typeface="Times New Roman" panose="02020603050405020304" pitchFamily="18" charset="0"/>
              <a:ea typeface="Microsoft JhengHei" panose="020B0604030504040204" pitchFamily="34" charset="-120"/>
              <a:cs typeface="Times New Roman" panose="02020603050405020304" pitchFamily="18" charset="0"/>
            </a:endParaRPr>
          </a:p>
          <a:p>
            <a:pPr algn="l"/>
            <a:r>
              <a:rPr lang="en-US" sz="2800" b="1" dirty="0">
                <a:solidFill>
                  <a:srgbClr val="83B330"/>
                </a:solidFill>
                <a:latin typeface="Times New Roman" panose="02020603050405020304" pitchFamily="18" charset="0"/>
                <a:ea typeface="Microsoft JhengHei" panose="020B0604030504040204" pitchFamily="34" charset="-120"/>
                <a:cs typeface="Times New Roman" panose="02020603050405020304" pitchFamily="18" charset="0"/>
              </a:rPr>
              <a:t> </a:t>
            </a:r>
          </a:p>
        </p:txBody>
      </p:sp>
    </p:spTree>
    <p:extLst>
      <p:ext uri="{BB962C8B-B14F-4D97-AF65-F5344CB8AC3E}">
        <p14:creationId xmlns:p14="http://schemas.microsoft.com/office/powerpoint/2010/main" val="593936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B0AF-44B5-40FA-B378-367556317E8F}"/>
              </a:ext>
            </a:extLst>
          </p:cNvPr>
          <p:cNvSpPr>
            <a:spLocks noGrp="1"/>
          </p:cNvSpPr>
          <p:nvPr>
            <p:ph type="title"/>
          </p:nvPr>
        </p:nvSpPr>
        <p:spPr>
          <a:xfrm>
            <a:off x="677334" y="609600"/>
            <a:ext cx="9135534" cy="685800"/>
          </a:xfrm>
        </p:spPr>
        <p:txBody>
          <a:bodyPr/>
          <a:lstStyle/>
          <a:p>
            <a:r>
              <a:rPr lang="en-US" dirty="0"/>
              <a:t>Kane County Water Resources Stipulations</a:t>
            </a:r>
          </a:p>
        </p:txBody>
      </p:sp>
      <p:sp>
        <p:nvSpPr>
          <p:cNvPr id="3" name="Content Placeholder 2">
            <a:extLst>
              <a:ext uri="{FF2B5EF4-FFF2-40B4-BE49-F238E27FC236}">
                <a16:creationId xmlns:a16="http://schemas.microsoft.com/office/drawing/2014/main" id="{DD914B39-CB7A-42D2-975B-6E83F3D3D656}"/>
              </a:ext>
            </a:extLst>
          </p:cNvPr>
          <p:cNvSpPr>
            <a:spLocks noGrp="1"/>
          </p:cNvSpPr>
          <p:nvPr>
            <p:ph idx="1"/>
          </p:nvPr>
        </p:nvSpPr>
        <p:spPr>
          <a:xfrm>
            <a:off x="677334" y="1295400"/>
            <a:ext cx="8974666" cy="5359400"/>
          </a:xfrm>
        </p:spPr>
        <p:txBody>
          <a:bodyPr>
            <a:normAutofit lnSpcReduction="10000"/>
          </a:bodyPr>
          <a:lstStyle/>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Water Resources will require a stormwater permit for this development.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An Engineer’s report will be required. Should the site introduce more than 25,000 sq ft of impervious area or more than 3 acres of disturbance, stormwater detention will be required. This impervious area is calculated cumulatively since 2002 for a site as per the Stormwater Ordinance. The Engineer’s report must demonstrate that the peak flow for the site with the proposed development is not increased, stormwater detention may be required for the development to ensure this. Any required Stormwater Detention Management will require a viable outfall and may require off-site 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Should the site introduce more than 5,000 sq ft of impervious, a BMP will be required for all impervious surfaces.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 calculation for disconnected impervious area, created by the panels, will be required. A Best Management Practice will be required to encourage infiltration of runoff within the site.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 drain tile study will be required, including upstream and downstream tile systems that rely on the drain tiles within the site. Water Resources is looking for the protection of the tile system that is in place, including but not limited to replacement in kind and observation and cleanout structures.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Plantings within the development will not interfere with drain tiles. Planting plan should address the placement of vegetation and trees with long root systems that can interfere with tile systems and cause off site issues including surcharged drain tiles and blow outs of the drain tile systems.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Soil samples shall be taken every 2 years from the site and analyzed for physical, chemical, and biological properties to demonstrate the soil health within the solar installations.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80% vegetative coverage for plantings will be a requirement for the site.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 Wetland Delineation will be required. Any Wetland Impacts must be mitigated.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Any fill in depressional areas will require Compensatory storage. Including fill created by solar racking.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rabicParenR"/>
            </a:pPr>
            <a:r>
              <a:rPr lang="en-US" sz="1200" dirty="0">
                <a:effectLst/>
                <a:latin typeface="Arial" panose="020B0604020202020204" pitchFamily="34" charset="0"/>
                <a:ea typeface="Calibri" panose="020F0502020204030204" pitchFamily="34" charset="0"/>
                <a:cs typeface="Times New Roman" panose="02020603050405020304" pitchFamily="18" charset="0"/>
              </a:rPr>
              <a:t>Floodplain, Wetland, Compensatory Storage, BMPs and Stormwater Management must be placed in a Conservation or Drainage Easement.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7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998D-0948-497E-A5F0-3DEE48EF8852}"/>
              </a:ext>
            </a:extLst>
          </p:cNvPr>
          <p:cNvSpPr>
            <a:spLocks noGrp="1"/>
          </p:cNvSpPr>
          <p:nvPr>
            <p:ph type="title"/>
          </p:nvPr>
        </p:nvSpPr>
        <p:spPr/>
        <p:txBody>
          <a:bodyPr/>
          <a:lstStyle/>
          <a:p>
            <a:r>
              <a:rPr lang="en-US" dirty="0"/>
              <a:t>Petition Opposition</a:t>
            </a:r>
          </a:p>
        </p:txBody>
      </p:sp>
      <p:sp>
        <p:nvSpPr>
          <p:cNvPr id="3" name="Content Placeholder 2">
            <a:extLst>
              <a:ext uri="{FF2B5EF4-FFF2-40B4-BE49-F238E27FC236}">
                <a16:creationId xmlns:a16="http://schemas.microsoft.com/office/drawing/2014/main" id="{4565F848-20F0-4318-B7B9-DDFDC3A5CEFE}"/>
              </a:ext>
            </a:extLst>
          </p:cNvPr>
          <p:cNvSpPr>
            <a:spLocks noGrp="1"/>
          </p:cNvSpPr>
          <p:nvPr>
            <p:ph idx="1"/>
          </p:nvPr>
        </p:nvSpPr>
        <p:spPr/>
        <p:txBody>
          <a:bodyPr>
            <a:normAutofit/>
          </a:bodyPr>
          <a:lstStyle/>
          <a:p>
            <a:pPr algn="just">
              <a:spcBef>
                <a:spcPts val="0"/>
              </a:spcBef>
              <a:spcAft>
                <a:spcPts val="12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Memo from </a:t>
            </a:r>
            <a:r>
              <a:rPr lang="en-US" sz="2000" b="1" u="sng" dirty="0">
                <a:effectLst/>
                <a:latin typeface="Arial" panose="020B0604020202020204" pitchFamily="34" charset="0"/>
                <a:ea typeface="Calibri" panose="020F0502020204030204" pitchFamily="34" charset="0"/>
                <a:cs typeface="Times New Roman" panose="02020603050405020304" pitchFamily="18" charset="0"/>
              </a:rPr>
              <a:t>Kent </a:t>
            </a:r>
            <a:r>
              <a:rPr lang="en-US" sz="2000" b="1" u="sng" dirty="0" err="1">
                <a:effectLst/>
                <a:latin typeface="Arial" panose="020B0604020202020204" pitchFamily="34" charset="0"/>
                <a:ea typeface="Calibri" panose="020F0502020204030204" pitchFamily="34" charset="0"/>
                <a:cs typeface="Times New Roman" panose="02020603050405020304" pitchFamily="18" charset="0"/>
              </a:rPr>
              <a:t>Damisch</a:t>
            </a: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a:effectLst/>
                <a:latin typeface="Arial" panose="020B0604020202020204" pitchFamily="34" charset="0"/>
                <a:ea typeface="Calibri" panose="020F0502020204030204" pitchFamily="34" charset="0"/>
                <a:cs typeface="Times New Roman" panose="02020603050405020304" pitchFamily="18" charset="0"/>
              </a:rPr>
              <a:t>dated October 24, 2024 expressing opposition to Petition 4644 </a:t>
            </a:r>
          </a:p>
          <a:p>
            <a:pPr marL="0" indent="0" algn="just">
              <a:spcBef>
                <a:spcPts val="0"/>
              </a:spcBef>
              <a:spcAft>
                <a:spcPts val="1200"/>
              </a:spcAft>
              <a:buNone/>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0"/>
              </a:spcBef>
              <a:spcAft>
                <a:spcPts val="12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Memo from the </a:t>
            </a:r>
            <a:r>
              <a:rPr lang="en-US" sz="2000" b="1" u="sng" dirty="0">
                <a:effectLst/>
                <a:latin typeface="Arial" panose="020B0604020202020204" pitchFamily="34" charset="0"/>
                <a:ea typeface="Calibri" panose="020F0502020204030204" pitchFamily="34" charset="0"/>
                <a:cs typeface="Times New Roman" panose="02020603050405020304" pitchFamily="18" charset="0"/>
              </a:rPr>
              <a:t>Village of Gilberts</a:t>
            </a: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a:effectLst/>
                <a:latin typeface="Arial" panose="020B0604020202020204" pitchFamily="34" charset="0"/>
                <a:ea typeface="Calibri" panose="020F0502020204030204" pitchFamily="34" charset="0"/>
                <a:cs typeface="Times New Roman" panose="02020603050405020304" pitchFamily="18" charset="0"/>
              </a:rPr>
              <a:t>dated October 22, 2024 with a resolution approved by the Village of Gilberts Village Board stating the Village’s opposition and protest to the special use application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7109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3E85-B0BD-4D81-A9B6-9FB49207B8A8}"/>
              </a:ext>
            </a:extLst>
          </p:cNvPr>
          <p:cNvSpPr>
            <a:spLocks noGrp="1"/>
          </p:cNvSpPr>
          <p:nvPr>
            <p:ph type="title"/>
          </p:nvPr>
        </p:nvSpPr>
        <p:spPr>
          <a:xfrm>
            <a:off x="677334" y="609600"/>
            <a:ext cx="8596668" cy="711200"/>
          </a:xfrm>
        </p:spPr>
        <p:txBody>
          <a:bodyPr/>
          <a:lstStyle/>
          <a:p>
            <a:r>
              <a:rPr lang="en-US" dirty="0"/>
              <a:t>Special Use Permit – Findings of Fact</a:t>
            </a:r>
          </a:p>
        </p:txBody>
      </p:sp>
      <p:sp>
        <p:nvSpPr>
          <p:cNvPr id="3" name="Content Placeholder 2">
            <a:extLst>
              <a:ext uri="{FF2B5EF4-FFF2-40B4-BE49-F238E27FC236}">
                <a16:creationId xmlns:a16="http://schemas.microsoft.com/office/drawing/2014/main" id="{0DB2123D-D16A-42D2-AC7D-DAD9F7E8DF95}"/>
              </a:ext>
            </a:extLst>
          </p:cNvPr>
          <p:cNvSpPr>
            <a:spLocks noGrp="1"/>
          </p:cNvSpPr>
          <p:nvPr>
            <p:ph idx="1"/>
          </p:nvPr>
        </p:nvSpPr>
        <p:spPr>
          <a:xfrm>
            <a:off x="677333" y="1447801"/>
            <a:ext cx="8762999" cy="5198532"/>
          </a:xfrm>
        </p:spPr>
        <p:txBody>
          <a:bodyPr>
            <a:normAutofit fontScale="92500" lnSpcReduction="10000"/>
          </a:bodyPr>
          <a:lstStyle/>
          <a:p>
            <a:pPr marL="0" marR="0" lvl="0" indent="0">
              <a:lnSpc>
                <a:spcPct val="107000"/>
              </a:lnSpc>
              <a:spcBef>
                <a:spcPts val="0"/>
              </a:spcBef>
              <a:spcAft>
                <a:spcPts val="800"/>
              </a:spcAft>
              <a:buNone/>
              <a:tabLst>
                <a:tab pos="457200" algn="l"/>
              </a:tabLst>
            </a:pPr>
            <a:r>
              <a:rPr lang="en-US" b="1" u="sng" dirty="0">
                <a:latin typeface="Calibri" panose="020F0502020204030204" pitchFamily="34" charset="0"/>
                <a:ea typeface="Calibri" panose="020F0502020204030204" pitchFamily="34" charset="0"/>
                <a:cs typeface="Times New Roman" panose="02020603050405020304" pitchFamily="18" charset="0"/>
              </a:rPr>
              <a:t>The six factors for granting a Special Use per the Kane County Zoning Ordinance (Section 4.8-2)</a:t>
            </a:r>
          </a:p>
          <a:p>
            <a:pPr>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establishment, maintenance or operation of the Special Use will not be unreasonably detrimental to or endanger the public health, safety, morals, comfort or general welfare.</a:t>
            </a:r>
          </a:p>
          <a:p>
            <a:pPr>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Special Use will not be injurious to the use and enjoyment of other property in the immediate vicinity for the purposes already permitted, not substantially diminish and impair property values within the neighborhood.</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establishment of the Special Use will not impede the normal and orderly development and improvement of surrounding property for uses permitted in the district;</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adequate utility, access roads, drainage and/or other necessary facilities have been or are being  provided;</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adequate measures have been or will be taken to provide ingress and egress so designed as to minimize traffic congestion in the public streets and roads;</a:t>
            </a:r>
          </a:p>
          <a:p>
            <a:pPr marR="0" lvl="0">
              <a:lnSpc>
                <a:spcPct val="107000"/>
              </a:lnSpc>
              <a:spcBef>
                <a:spcPts val="0"/>
              </a:spcBef>
              <a:spcAft>
                <a:spcPts val="800"/>
              </a:spcAft>
              <a:buFont typeface="+mj-lt"/>
              <a:buAutoNum type="alphaUcPeriod"/>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That the Special Use shall in all other respects conform to the applicable regulations of the district in which it is located, except as such regulations may in each instance be modified by the Kane County Board pursuant to the recommendations of the Kane County Zoning Board of Appeals.  </a:t>
            </a:r>
            <a:endParaRPr lang="en-US" b="1" dirty="0"/>
          </a:p>
          <a:p>
            <a:endParaRPr lang="en-US" dirty="0"/>
          </a:p>
        </p:txBody>
      </p:sp>
    </p:spTree>
    <p:extLst>
      <p:ext uri="{BB962C8B-B14F-4D97-AF65-F5344CB8AC3E}">
        <p14:creationId xmlns:p14="http://schemas.microsoft.com/office/powerpoint/2010/main" val="154865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70C3-F5D2-4D68-82F0-33891A4D4768}"/>
              </a:ext>
            </a:extLst>
          </p:cNvPr>
          <p:cNvSpPr>
            <a:spLocks noGrp="1"/>
          </p:cNvSpPr>
          <p:nvPr>
            <p:ph type="title"/>
          </p:nvPr>
        </p:nvSpPr>
        <p:spPr/>
        <p:txBody>
          <a:bodyPr/>
          <a:lstStyle/>
          <a:p>
            <a:r>
              <a:rPr lang="en-US" dirty="0"/>
              <a:t>Meeting Schedule:</a:t>
            </a:r>
          </a:p>
        </p:txBody>
      </p:sp>
      <p:sp>
        <p:nvSpPr>
          <p:cNvPr id="3" name="Content Placeholder 2">
            <a:extLst>
              <a:ext uri="{FF2B5EF4-FFF2-40B4-BE49-F238E27FC236}">
                <a16:creationId xmlns:a16="http://schemas.microsoft.com/office/drawing/2014/main" id="{A21E65E7-30C0-4FAF-824B-0891EC285726}"/>
              </a:ext>
            </a:extLst>
          </p:cNvPr>
          <p:cNvSpPr>
            <a:spLocks noGrp="1"/>
          </p:cNvSpPr>
          <p:nvPr>
            <p:ph idx="1"/>
          </p:nvPr>
        </p:nvSpPr>
        <p:spPr>
          <a:xfrm>
            <a:off x="677335" y="1439333"/>
            <a:ext cx="8596668" cy="4682067"/>
          </a:xfrm>
        </p:spPr>
        <p:txBody>
          <a:bodyPr>
            <a:normAutofit fontScale="85000" lnSpcReduction="10000"/>
          </a:bodyPr>
          <a:lstStyle/>
          <a:p>
            <a:r>
              <a:rPr lang="en-US" dirty="0">
                <a:solidFill>
                  <a:schemeClr val="tx1"/>
                </a:solidFill>
              </a:rPr>
              <a:t>Regional Planning Commission: N/A</a:t>
            </a:r>
          </a:p>
          <a:p>
            <a:r>
              <a:rPr lang="en-US" b="1" dirty="0">
                <a:solidFill>
                  <a:schemeClr val="tx1"/>
                </a:solidFill>
                <a:highlight>
                  <a:srgbClr val="FFFF00"/>
                </a:highlight>
              </a:rPr>
              <a:t>Zoning Board of Appeals: November 12, 2024</a:t>
            </a:r>
          </a:p>
          <a:p>
            <a:r>
              <a:rPr lang="en-US" dirty="0">
                <a:solidFill>
                  <a:schemeClr val="tx1"/>
                </a:solidFill>
              </a:rPr>
              <a:t>Development Committee: November 19, 2024</a:t>
            </a:r>
          </a:p>
          <a:p>
            <a:r>
              <a:rPr lang="en-US" dirty="0">
                <a:solidFill>
                  <a:schemeClr val="tx1"/>
                </a:solidFill>
              </a:rPr>
              <a:t>Kane County Board: December 10, 2024</a:t>
            </a:r>
          </a:p>
          <a:p>
            <a:pPr marL="0" indent="0">
              <a:buNone/>
            </a:pPr>
            <a:endParaRPr lang="en-US" dirty="0">
              <a:solidFill>
                <a:schemeClr val="tx1"/>
              </a:solidFill>
            </a:endParaRPr>
          </a:p>
          <a:p>
            <a:pPr marL="0" marR="0" lvl="0" indent="0" algn="just">
              <a:spcBef>
                <a:spcPts val="0"/>
              </a:spcBef>
              <a:spcAft>
                <a:spcPts val="1200"/>
              </a:spcAft>
              <a:buNone/>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Petition 4644, the subject of this public hearing, will be considered by the </a:t>
            </a: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Kane County Development Committee</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its upcoming meeting currently scheduled for </a:t>
            </a: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10:30 a.m., Tuesday, November 19, 2024</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in the County Board Meeting Room, Building A, 2nd Floor, of the Kane County Government Center, 719 S. Batavia Ave., Geneva, Illinois. Persons in favor of or in opposition to this petition who wish to speak before the Development Committee must signify their intention to do so by signing a sheet provided for such purpose at the meeting at which such petition is to be considered.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spcBef>
                <a:spcPts val="0"/>
              </a:spcBef>
              <a:spcAft>
                <a:spcPts val="0"/>
              </a:spcAft>
              <a:buNone/>
            </a:pP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Petition 4644, the subject of this public hearing, will be considered by the </a:t>
            </a: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County Board</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its upcoming meeting currently set for </a:t>
            </a:r>
            <a:r>
              <a:rPr lang="en-US" sz="18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9:45 a.m., Tuesday, December 10, 2024</a:t>
            </a:r>
            <a:r>
              <a:rPr lang="en-US"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in the County Board Meeting Room, Building A, 2nd Floor, of the Kane County Government Center, 719 S. Batavia Ave., Geneva, Illinois. Persons in favor of or in opposition to this petition who wish to speak before the County Board must file their intention to do so with the Zoning Enforcement Officer no later than the Friday preceding the County Board meeting at which the petition is to be considered.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4539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AB4E-2407-470E-8541-BCBAAC8F337B}"/>
              </a:ext>
            </a:extLst>
          </p:cNvPr>
          <p:cNvSpPr>
            <a:spLocks noGrp="1"/>
          </p:cNvSpPr>
          <p:nvPr>
            <p:ph type="title"/>
          </p:nvPr>
        </p:nvSpPr>
        <p:spPr>
          <a:xfrm>
            <a:off x="677334" y="609600"/>
            <a:ext cx="8596668" cy="999067"/>
          </a:xfrm>
        </p:spPr>
        <p:txBody>
          <a:bodyPr/>
          <a:lstStyle/>
          <a:p>
            <a:r>
              <a:rPr lang="en-US" dirty="0"/>
              <a:t>Special Use Permit Application</a:t>
            </a:r>
            <a:br>
              <a:rPr lang="en-US" dirty="0"/>
            </a:br>
            <a:r>
              <a:rPr lang="en-US" sz="2000" dirty="0"/>
              <a:t>September 26, 2024</a:t>
            </a:r>
            <a:endParaRPr lang="en-US" dirty="0"/>
          </a:p>
        </p:txBody>
      </p:sp>
      <p:sp>
        <p:nvSpPr>
          <p:cNvPr id="3" name="Content Placeholder 2">
            <a:extLst>
              <a:ext uri="{FF2B5EF4-FFF2-40B4-BE49-F238E27FC236}">
                <a16:creationId xmlns:a16="http://schemas.microsoft.com/office/drawing/2014/main" id="{9884FD74-2F76-40E5-804A-5F4D1093276A}"/>
              </a:ext>
            </a:extLst>
          </p:cNvPr>
          <p:cNvSpPr>
            <a:spLocks noGrp="1"/>
          </p:cNvSpPr>
          <p:nvPr>
            <p:ph idx="1"/>
          </p:nvPr>
        </p:nvSpPr>
        <p:spPr>
          <a:xfrm>
            <a:off x="677333" y="1608667"/>
            <a:ext cx="8991599" cy="5037666"/>
          </a:xfrm>
        </p:spPr>
        <p:txBody>
          <a:bodyPr>
            <a:normAutofit fontScale="77500" lnSpcReduction="20000"/>
          </a:bodyPr>
          <a:lstStyle/>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 Application for a Special Use Permit with the Petitioner’s Findings of Fact dated September 26,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 ALTA/NSPS Land Title Survey dated May 18, 2022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Sound Study dated September 20,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Site Plan dated September 16,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Decommissioning Plan dated September 9,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Wetland Delineation Report dated August 20,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Licensed Structural Engineer’s Certificate dated September 5,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Phase 1 Environmental Site Assessment dated July 3,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 executed Agricultural Mitigation Impact Agreement with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Illinois Department of Agriculture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Results and recommendations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Illinois Dept. of Natural Resources</a:t>
            </a:r>
            <a:r>
              <a:rPr lang="en-US" sz="1800" dirty="0">
                <a:effectLst/>
                <a:latin typeface="Arial" panose="020B0604020202020204" pitchFamily="34" charset="0"/>
                <a:ea typeface="Calibri" panose="020F0502020204030204" pitchFamily="34" charset="0"/>
                <a:cs typeface="Times New Roman" panose="02020603050405020304" pitchFamily="18" charset="0"/>
              </a:rPr>
              <a:t> obtained through the Ecological Compliance Assessment Tool dated August 27,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Results and recommendations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United States Fish and Wildlife Service</a:t>
            </a:r>
            <a:r>
              <a:rPr lang="en-US" sz="1800" dirty="0">
                <a:effectLst/>
                <a:latin typeface="Arial" panose="020B0604020202020204" pitchFamily="34" charset="0"/>
                <a:ea typeface="Calibri" panose="020F0502020204030204" pitchFamily="34" charset="0"/>
                <a:cs typeface="Times New Roman" panose="02020603050405020304" pitchFamily="18" charset="0"/>
              </a:rPr>
              <a:t> obtained through the Information for Planning and Consulting environmental review dated August 30, 2024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Natural Resources Inventory Report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Kane-DuPage Soil &amp; Water Conservation District</a:t>
            </a:r>
            <a:r>
              <a:rPr lang="en-US" sz="1800" dirty="0">
                <a:effectLst/>
                <a:latin typeface="Arial" panose="020B0604020202020204" pitchFamily="34" charset="0"/>
                <a:ea typeface="Calibri" panose="020F0502020204030204" pitchFamily="34" charset="0"/>
                <a:cs typeface="Times New Roman" panose="02020603050405020304" pitchFamily="18" charset="0"/>
              </a:rPr>
              <a:t> dated July 24,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Review Letter from the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Illinois State Historic Preservation Office</a:t>
            </a:r>
            <a:r>
              <a:rPr lang="en-US" sz="1800" dirty="0">
                <a:effectLst/>
                <a:latin typeface="Arial" panose="020B0604020202020204" pitchFamily="34" charset="0"/>
                <a:ea typeface="Calibri" panose="020F0502020204030204" pitchFamily="34" charset="0"/>
                <a:cs typeface="Times New Roman" panose="02020603050405020304" pitchFamily="18" charset="0"/>
              </a:rPr>
              <a:t> dated September 25, 2024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9670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5342F-59CC-4F97-95A0-C112F2E41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Rectangle 3">
            <a:extLst>
              <a:ext uri="{FF2B5EF4-FFF2-40B4-BE49-F238E27FC236}">
                <a16:creationId xmlns:a16="http://schemas.microsoft.com/office/drawing/2014/main" id="{14DA5FBB-A62C-43FD-A685-E244A888B35B}"/>
              </a:ext>
            </a:extLst>
          </p:cNvPr>
          <p:cNvSpPr/>
          <p:nvPr/>
        </p:nvSpPr>
        <p:spPr>
          <a:xfrm>
            <a:off x="1079653" y="174433"/>
            <a:ext cx="2834640" cy="640080"/>
          </a:xfrm>
          <a:prstGeom prst="rect">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Zoning</a:t>
            </a:r>
          </a:p>
        </p:txBody>
      </p:sp>
      <p:sp>
        <p:nvSpPr>
          <p:cNvPr id="2" name="TextBox 1">
            <a:extLst>
              <a:ext uri="{FF2B5EF4-FFF2-40B4-BE49-F238E27FC236}">
                <a16:creationId xmlns:a16="http://schemas.microsoft.com/office/drawing/2014/main" id="{09B48FFB-185A-4F24-B807-7DE41E9A52CB}"/>
              </a:ext>
            </a:extLst>
          </p:cNvPr>
          <p:cNvSpPr txBox="1"/>
          <p:nvPr/>
        </p:nvSpPr>
        <p:spPr>
          <a:xfrm>
            <a:off x="0" y="5657671"/>
            <a:ext cx="7467600" cy="1200329"/>
          </a:xfrm>
          <a:prstGeom prst="rect">
            <a:avLst/>
          </a:prstGeom>
          <a:solidFill>
            <a:schemeClr val="bg1"/>
          </a:solidFill>
          <a:ln>
            <a:solidFill>
              <a:schemeClr val="accent1"/>
            </a:solidFill>
          </a:ln>
        </p:spPr>
        <p:txBody>
          <a:bodyPr wrap="square" rtlCol="0">
            <a:spAutoFit/>
          </a:bodyPr>
          <a:lstStyle/>
          <a:p>
            <a:pPr marL="0" marR="0" algn="just">
              <a:spcBef>
                <a:spcPts val="0"/>
              </a:spcBef>
              <a:spcAft>
                <a:spcPts val="0"/>
              </a:spcAft>
            </a:pPr>
            <a:r>
              <a:rPr lang="en-US" sz="1800" b="1" u="sng" dirty="0">
                <a:effectLst/>
                <a:latin typeface="Arial" panose="020B0604020202020204" pitchFamily="34" charset="0"/>
                <a:ea typeface="Calibri" panose="020F0502020204030204" pitchFamily="34" charset="0"/>
                <a:cs typeface="Times New Roman" panose="02020603050405020304" pitchFamily="18" charset="0"/>
              </a:rPr>
              <a:t>ZONING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The subject property is currently zoned F-Farming District. Section 25-8-1-2 of the Kane County Zoning Ordinance provides that “Solar Utility” is a Special Use in the F-Farming District. </a:t>
            </a:r>
            <a:endParaRPr lang="en-US" b="1" dirty="0"/>
          </a:p>
        </p:txBody>
      </p:sp>
    </p:spTree>
    <p:extLst>
      <p:ext uri="{BB962C8B-B14F-4D97-AF65-F5344CB8AC3E}">
        <p14:creationId xmlns:p14="http://schemas.microsoft.com/office/powerpoint/2010/main" val="93687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B34D2-85E0-4846-A883-155AA866A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Rectangle 3">
            <a:extLst>
              <a:ext uri="{FF2B5EF4-FFF2-40B4-BE49-F238E27FC236}">
                <a16:creationId xmlns:a16="http://schemas.microsoft.com/office/drawing/2014/main" id="{E875D51A-15E4-468B-BBD5-A1A2C63A74C3}"/>
              </a:ext>
            </a:extLst>
          </p:cNvPr>
          <p:cNvSpPr/>
          <p:nvPr/>
        </p:nvSpPr>
        <p:spPr>
          <a:xfrm>
            <a:off x="1079653" y="174433"/>
            <a:ext cx="2834640" cy="640080"/>
          </a:xfrm>
          <a:prstGeom prst="rect">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Zoning</a:t>
            </a:r>
          </a:p>
        </p:txBody>
      </p:sp>
    </p:spTree>
    <p:extLst>
      <p:ext uri="{BB962C8B-B14F-4D97-AF65-F5344CB8AC3E}">
        <p14:creationId xmlns:p14="http://schemas.microsoft.com/office/powerpoint/2010/main" val="3198404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2C36C-D6C5-43A7-BAA5-494BD1A9C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Rectangle 3">
            <a:extLst>
              <a:ext uri="{FF2B5EF4-FFF2-40B4-BE49-F238E27FC236}">
                <a16:creationId xmlns:a16="http://schemas.microsoft.com/office/drawing/2014/main" id="{817509D4-9638-4C91-BAB5-77E189493930}"/>
              </a:ext>
            </a:extLst>
          </p:cNvPr>
          <p:cNvSpPr/>
          <p:nvPr/>
        </p:nvSpPr>
        <p:spPr>
          <a:xfrm>
            <a:off x="1079653" y="174433"/>
            <a:ext cx="2834640" cy="640080"/>
          </a:xfrm>
          <a:prstGeom prst="rect">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2040 Land Use</a:t>
            </a:r>
          </a:p>
        </p:txBody>
      </p:sp>
    </p:spTree>
    <p:extLst>
      <p:ext uri="{BB962C8B-B14F-4D97-AF65-F5344CB8AC3E}">
        <p14:creationId xmlns:p14="http://schemas.microsoft.com/office/powerpoint/2010/main" val="2851538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0061" y="1515239"/>
            <a:ext cx="6366294" cy="40164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2040 Planned Use: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Resource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Characteristics of Areas Planned for </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Resource Management</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Resource Management is a land use category that supports municipal and County compact, mixed use growth opportunities while emphasizing wise management of land and water resources </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Applies primarily to land within the Critical Growth Area</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Much of the growth in the Resource Management category will be the result of municipal annexations and land use decisions and, to a lesser extent, approval by the County as unincorporated development</a:t>
            </a:r>
          </a:p>
        </p:txBody>
      </p:sp>
      <p:pic>
        <p:nvPicPr>
          <p:cNvPr id="5" name="Picture 4"/>
          <p:cNvPicPr>
            <a:picLocks noChangeAspect="1"/>
          </p:cNvPicPr>
          <p:nvPr/>
        </p:nvPicPr>
        <p:blipFill>
          <a:blip r:embed="rId2"/>
          <a:stretch>
            <a:fillRect/>
          </a:stretch>
        </p:blipFill>
        <p:spPr>
          <a:xfrm>
            <a:off x="7573039" y="0"/>
            <a:ext cx="4618961" cy="6858000"/>
          </a:xfrm>
          <a:prstGeom prst="rect">
            <a:avLst/>
          </a:prstGeom>
        </p:spPr>
      </p:pic>
      <p:sp>
        <p:nvSpPr>
          <p:cNvPr id="6" name="Teardrop 5"/>
          <p:cNvSpPr/>
          <p:nvPr/>
        </p:nvSpPr>
        <p:spPr>
          <a:xfrm rot="8066837">
            <a:off x="9671987" y="971551"/>
            <a:ext cx="274320" cy="274320"/>
          </a:xfrm>
          <a:prstGeom prst="teardrop">
            <a:avLst>
              <a:gd name="adj" fmla="val 184906"/>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extBox 1"/>
          <p:cNvSpPr txBox="1"/>
          <p:nvPr/>
        </p:nvSpPr>
        <p:spPr>
          <a:xfrm>
            <a:off x="1130061" y="258793"/>
            <a:ext cx="66698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2040 Land Use Analysis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SEC of IL Route 72 and County Highway 21 – Rutland Twp. – Petition #4644</a:t>
            </a:r>
          </a:p>
        </p:txBody>
      </p:sp>
    </p:spTree>
    <p:extLst>
      <p:ext uri="{BB962C8B-B14F-4D97-AF65-F5344CB8AC3E}">
        <p14:creationId xmlns:p14="http://schemas.microsoft.com/office/powerpoint/2010/main" val="3392696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30" t="4612" r="6476" b="5207"/>
          <a:stretch/>
        </p:blipFill>
        <p:spPr>
          <a:xfrm>
            <a:off x="6963811" y="0"/>
            <a:ext cx="5228190" cy="6858000"/>
          </a:xfrm>
          <a:prstGeom prst="rect">
            <a:avLst/>
          </a:prstGeom>
        </p:spPr>
      </p:pic>
      <p:sp>
        <p:nvSpPr>
          <p:cNvPr id="8" name="Teardrop 7"/>
          <p:cNvSpPr/>
          <p:nvPr/>
        </p:nvSpPr>
        <p:spPr>
          <a:xfrm rot="8066837">
            <a:off x="9009341" y="1331202"/>
            <a:ext cx="274320" cy="274320"/>
          </a:xfrm>
          <a:prstGeom prst="teardrop">
            <a:avLst>
              <a:gd name="adj" fmla="val 184906"/>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extBox 1"/>
          <p:cNvSpPr txBox="1"/>
          <p:nvPr/>
        </p:nvSpPr>
        <p:spPr>
          <a:xfrm>
            <a:off x="1130061" y="258793"/>
            <a:ext cx="6196428"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2040 Conceptual Land Use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SEC of IL Route 72 and County Highway 21 – Rutland Twp. Petition #4644</a:t>
            </a:r>
          </a:p>
        </p:txBody>
      </p:sp>
      <p:sp>
        <p:nvSpPr>
          <p:cNvPr id="10" name="TextBox 9"/>
          <p:cNvSpPr txBox="1"/>
          <p:nvPr/>
        </p:nvSpPr>
        <p:spPr>
          <a:xfrm>
            <a:off x="1130061" y="1341143"/>
            <a:ext cx="5714167" cy="41857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Land Use Strategy Area: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Critical Growth Area / Rt. 47 Corridor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Core Themes</a:t>
            </a:r>
          </a:p>
          <a:p>
            <a:pPr marL="342900" lvl="0" indent="-342900">
              <a:spcAft>
                <a:spcPts val="1200"/>
              </a:spcAft>
              <a:buFont typeface="+mj-lt"/>
              <a:buAutoNum type="arabicPeriod"/>
              <a:defRPr/>
            </a:pPr>
            <a:r>
              <a:rPr lang="en-US" sz="1600" dirty="0">
                <a:solidFill>
                  <a:prstClr val="black"/>
                </a:solidFill>
              </a:rPr>
              <a:t>The Critical Growth Area continues to be where Kane County and the fast growing municipalities of the past two decades face the greatest challenges to sensible, managed growth</a:t>
            </a:r>
          </a:p>
          <a:p>
            <a:pPr marL="342900" lvl="0" indent="-342900">
              <a:spcAft>
                <a:spcPts val="1200"/>
              </a:spcAft>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Critical Growth Area is characterized</a:t>
            </a:r>
            <a:r>
              <a:rPr kumimoji="0" lang="en-US" sz="1600" b="0" i="0" u="none" strike="noStrike" kern="1200" cap="none" spc="0" normalizeH="0" noProof="0" dirty="0">
                <a:ln>
                  <a:noFill/>
                </a:ln>
                <a:solidFill>
                  <a:prstClr val="black"/>
                </a:solidFill>
                <a:effectLst/>
                <a:uLnTx/>
                <a:uFillTx/>
                <a:latin typeface="Trebuchet MS" panose="020B0603020202020204"/>
                <a:ea typeface="+mn-ea"/>
                <a:cs typeface="+mn-cs"/>
              </a:rPr>
              <a:t> </a:t>
            </a:r>
            <a:r>
              <a:rPr lang="en-US" sz="1600" dirty="0">
                <a:solidFill>
                  <a:prstClr val="black"/>
                </a:solidFill>
              </a:rPr>
              <a:t>by diversity and mix of planned municipal development, expanded transportation opportunities, additional open space initiatives, natural resource driven decision-making and healthy living</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 name="TextBox 10"/>
          <p:cNvSpPr txBox="1"/>
          <p:nvPr/>
        </p:nvSpPr>
        <p:spPr>
          <a:xfrm>
            <a:off x="1475116" y="5266456"/>
            <a:ext cx="4735902" cy="1323439"/>
          </a:xfrm>
          <a:prstGeom prst="rect">
            <a:avLst/>
          </a:prstGeom>
          <a:solidFill>
            <a:srgbClr val="FFFFB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The Conceptual Land Use Strategy Map: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A general land use map that divides the county into 3 major geographic corridors, each with unique land resources, development patterns, and planning opportunities.</a:t>
            </a:r>
          </a:p>
        </p:txBody>
      </p:sp>
    </p:spTree>
    <p:extLst>
      <p:ext uri="{BB962C8B-B14F-4D97-AF65-F5344CB8AC3E}">
        <p14:creationId xmlns:p14="http://schemas.microsoft.com/office/powerpoint/2010/main" val="1816738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08432-DA51-47D2-8CB6-0FA5F8BD0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15218182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520EF2CDC3D4EB854487ABB2EF33D" ma:contentTypeVersion="5" ma:contentTypeDescription="Create a new document." ma:contentTypeScope="" ma:versionID="64b8739dabb99bd2d8fcd70dd0ee9e77">
  <xsd:schema xmlns:xsd="http://www.w3.org/2001/XMLSchema" xmlns:xs="http://www.w3.org/2001/XMLSchema" xmlns:p="http://schemas.microsoft.com/office/2006/metadata/properties" xmlns:ns2="3d9f3aa6-b2cf-40c9-9863-b964eacfc838" xmlns:ns3="a4eaef6c-3ad2-40d6-b56f-17b23949f7bd" targetNamespace="http://schemas.microsoft.com/office/2006/metadata/properties" ma:root="true" ma:fieldsID="89013d5dce0697d47822d56742acad6d" ns2:_="" ns3:_="">
    <xsd:import namespace="3d9f3aa6-b2cf-40c9-9863-b964eacfc838"/>
    <xsd:import namespace="a4eaef6c-3ad2-40d6-b56f-17b23949f7bd"/>
    <xsd:element name="properties">
      <xsd:complexType>
        <xsd:sequence>
          <xsd:element name="documentManagement">
            <xsd:complexType>
              <xsd:all>
                <xsd:element ref="ns2:Meeting_x0020_Date" minOccurs="0"/>
                <xsd:element ref="ns2:Result" minOccurs="0"/>
                <xsd:element ref="ns2:Petition_x0020_Numb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9f3aa6-b2cf-40c9-9863-b964eacfc838" elementFormDefault="qualified">
    <xsd:import namespace="http://schemas.microsoft.com/office/2006/documentManagement/types"/>
    <xsd:import namespace="http://schemas.microsoft.com/office/infopath/2007/PartnerControls"/>
    <xsd:element name="Meeting_x0020_Date" ma:index="8" nillable="true" ma:displayName="Meeting Date" ma:format="DateTime" ma:internalName="Meeting_x0020_Date">
      <xsd:simpleType>
        <xsd:restriction base="dms:DateTime"/>
      </xsd:simpleType>
    </xsd:element>
    <xsd:element name="Result" ma:index="9" nillable="true" ma:displayName="Result" ma:default="Pending" ma:format="Dropdown" ma:internalName="Result">
      <xsd:simpleType>
        <xsd:restriction base="dms:Choice">
          <xsd:enumeration value="Pending"/>
          <xsd:enumeration value="Approved by ZBA"/>
          <xsd:enumeration value="Approved by COB"/>
          <xsd:enumeration value="Denied"/>
        </xsd:restriction>
      </xsd:simpleType>
    </xsd:element>
    <xsd:element name="Petition_x0020_Number" ma:index="10" nillable="true" ma:displayName="Petition Number" ma:indexed="true" ma:list="{11bc88a4-ad4e-4517-be4c-4cf19041eb87}" ma:internalName="Petition_x0020_Number"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a4eaef6c-3ad2-40d6-b56f-17b23949f7bd"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d9f3aa6-b2cf-40c9-9863-b964eacfc838">2024-11-13T01:00:00+00:00</Meeting_x0020_Date>
    <Petition_x0020_Number xmlns="3d9f3aa6-b2cf-40c9-9863-b964eacfc838">418</Petition_x0020_Number>
    <Result xmlns="3d9f3aa6-b2cf-40c9-9863-b964eacfc838">Pending</Result>
  </documentManagement>
</p:properties>
</file>

<file path=customXml/itemProps1.xml><?xml version="1.0" encoding="utf-8"?>
<ds:datastoreItem xmlns:ds="http://schemas.openxmlformats.org/officeDocument/2006/customXml" ds:itemID="{24B5FF19-2710-4479-8DA9-76BA393065AE}"/>
</file>

<file path=customXml/itemProps2.xml><?xml version="1.0" encoding="utf-8"?>
<ds:datastoreItem xmlns:ds="http://schemas.openxmlformats.org/officeDocument/2006/customXml" ds:itemID="{80A31C00-5086-46C3-A811-38FD4A20EE0A}"/>
</file>

<file path=customXml/itemProps3.xml><?xml version="1.0" encoding="utf-8"?>
<ds:datastoreItem xmlns:ds="http://schemas.openxmlformats.org/officeDocument/2006/customXml" ds:itemID="{E58C5099-31BF-40EC-995A-4264B6B1C9F9}"/>
</file>

<file path=docProps/app.xml><?xml version="1.0" encoding="utf-8"?>
<Properties xmlns="http://schemas.openxmlformats.org/officeDocument/2006/extended-properties" xmlns:vt="http://schemas.openxmlformats.org/officeDocument/2006/docPropsVTypes">
  <Template/>
  <TotalTime>1887</TotalTime>
  <Words>2049</Words>
  <Application>Microsoft Office PowerPoint</Application>
  <PresentationFormat>Widescreen</PresentationFormat>
  <Paragraphs>121</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Microsoft Tai Le</vt:lpstr>
      <vt:lpstr>Times New Roman</vt:lpstr>
      <vt:lpstr>Trebuchet MS</vt:lpstr>
      <vt:lpstr>Wingdings</vt:lpstr>
      <vt:lpstr>Wingdings 3</vt:lpstr>
      <vt:lpstr>Facet</vt:lpstr>
      <vt:lpstr>Petition #4644</vt:lpstr>
      <vt:lpstr>PowerPoint Presentation</vt:lpstr>
      <vt:lpstr>Special Use Permit Application September 26,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Setbacks Requirements</vt:lpstr>
      <vt:lpstr>Landscaping/Vegetation </vt:lpstr>
      <vt:lpstr>Fence Detail Fencing: A fence of at least eight (8) feet and not more than twenty-five (25) feet in height shall enclose and secure the Commercial Solar Energy Facility.</vt:lpstr>
      <vt:lpstr>Racking Structure Detail Height: No component of a solar panel, cell or modules may exceed twenty (20) feet in height above the ground at full tilt.</vt:lpstr>
      <vt:lpstr>NRI Report – Prime Farmland Map</vt:lpstr>
      <vt:lpstr>KDOT Stipulations</vt:lpstr>
      <vt:lpstr>Kane County Water Resources Stipulations</vt:lpstr>
      <vt:lpstr>Petition Opposition</vt:lpstr>
      <vt:lpstr>Special Use Permit – Findings of Fact</vt:lpstr>
      <vt:lpstr>Meeting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4644_ZBA Staff Presentation (11-12-24)</dc:title>
  <dc:creator>Tansley, Matthew</dc:creator>
  <cp:lastModifiedBy>Zine, Natalie</cp:lastModifiedBy>
  <cp:revision>84</cp:revision>
  <dcterms:created xsi:type="dcterms:W3CDTF">2022-12-06T17:43:25Z</dcterms:created>
  <dcterms:modified xsi:type="dcterms:W3CDTF">2024-11-12T23:38:47Z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0x010100070520EF2CDC3D4EB854487ABB2EF33D</vt:lpwstr>
  </property>
</Properties>
</file>